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2.jpg" ContentType="image/jpeg"/>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handoutMasterIdLst>
    <p:handoutMasterId r:id="rId65"/>
  </p:handoutMasterIdLst>
  <p:sldIdLst>
    <p:sldId id="367" r:id="rId2"/>
    <p:sldId id="407" r:id="rId3"/>
    <p:sldId id="450" r:id="rId4"/>
    <p:sldId id="399" r:id="rId5"/>
    <p:sldId id="408" r:id="rId6"/>
    <p:sldId id="409" r:id="rId7"/>
    <p:sldId id="410" r:id="rId8"/>
    <p:sldId id="412" r:id="rId9"/>
    <p:sldId id="458" r:id="rId10"/>
    <p:sldId id="413" r:id="rId11"/>
    <p:sldId id="459" r:id="rId12"/>
    <p:sldId id="460" r:id="rId13"/>
    <p:sldId id="424" r:id="rId14"/>
    <p:sldId id="414" r:id="rId15"/>
    <p:sldId id="415" r:id="rId16"/>
    <p:sldId id="416" r:id="rId17"/>
    <p:sldId id="417" r:id="rId18"/>
    <p:sldId id="418" r:id="rId19"/>
    <p:sldId id="419" r:id="rId20"/>
    <p:sldId id="421" r:id="rId21"/>
    <p:sldId id="451" r:id="rId22"/>
    <p:sldId id="422" r:id="rId23"/>
    <p:sldId id="445" r:id="rId24"/>
    <p:sldId id="433" r:id="rId25"/>
    <p:sldId id="434" r:id="rId26"/>
    <p:sldId id="435" r:id="rId27"/>
    <p:sldId id="436" r:id="rId28"/>
    <p:sldId id="439" r:id="rId29"/>
    <p:sldId id="440" r:id="rId30"/>
    <p:sldId id="441" r:id="rId31"/>
    <p:sldId id="443" r:id="rId32"/>
    <p:sldId id="431" r:id="rId33"/>
    <p:sldId id="461" r:id="rId34"/>
    <p:sldId id="425" r:id="rId35"/>
    <p:sldId id="447" r:id="rId36"/>
    <p:sldId id="446" r:id="rId37"/>
    <p:sldId id="453" r:id="rId38"/>
    <p:sldId id="454" r:id="rId39"/>
    <p:sldId id="455" r:id="rId40"/>
    <p:sldId id="462" r:id="rId41"/>
    <p:sldId id="448" r:id="rId42"/>
    <p:sldId id="449" r:id="rId43"/>
    <p:sldId id="456" r:id="rId44"/>
    <p:sldId id="457" r:id="rId45"/>
    <p:sldId id="406" r:id="rId46"/>
    <p:sldId id="388" r:id="rId47"/>
    <p:sldId id="452" r:id="rId48"/>
    <p:sldId id="420" r:id="rId49"/>
    <p:sldId id="423" r:id="rId50"/>
    <p:sldId id="405" r:id="rId51"/>
    <p:sldId id="391" r:id="rId52"/>
    <p:sldId id="396" r:id="rId53"/>
    <p:sldId id="397" r:id="rId54"/>
    <p:sldId id="426" r:id="rId55"/>
    <p:sldId id="427" r:id="rId56"/>
    <p:sldId id="428" r:id="rId57"/>
    <p:sldId id="429" r:id="rId58"/>
    <p:sldId id="430" r:id="rId59"/>
    <p:sldId id="442" r:id="rId60"/>
    <p:sldId id="437" r:id="rId61"/>
    <p:sldId id="438" r:id="rId62"/>
    <p:sldId id="44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3EB"/>
    <a:srgbClr val="FF00FF"/>
    <a:srgbClr val="17F612"/>
    <a:srgbClr val="319B39"/>
    <a:srgbClr val="0E02AE"/>
    <a:srgbClr val="00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95" autoAdjust="0"/>
  </p:normalViewPr>
  <p:slideViewPr>
    <p:cSldViewPr snapToGrid="0">
      <p:cViewPr varScale="1">
        <p:scale>
          <a:sx n="70" d="100"/>
          <a:sy n="70" d="100"/>
        </p:scale>
        <p:origin x="536" y="60"/>
      </p:cViewPr>
      <p:guideLst>
        <p:guide orient="horz" pos="2160"/>
        <p:guide pos="3840"/>
      </p:guideLst>
    </p:cSldViewPr>
  </p:slideViewPr>
  <p:notesTextViewPr>
    <p:cViewPr>
      <p:scale>
        <a:sx n="1" d="1"/>
        <a:sy n="1" d="1"/>
      </p:scale>
      <p:origin x="0" y="0"/>
    </p:cViewPr>
  </p:notesTextViewPr>
  <p:sorterViewPr>
    <p:cViewPr>
      <p:scale>
        <a:sx n="100" d="100"/>
        <a:sy n="100" d="100"/>
      </p:scale>
      <p:origin x="0" y="-23552"/>
    </p:cViewPr>
  </p:sorter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22F49F-21AC-4A2A-A01E-F51FA2BA68FD}" type="datetimeFigureOut">
              <a:rPr lang="en-US" smtClean="0"/>
              <a:t>6/5/2017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1EEA51-3C3E-4FDE-997B-1C4C7F424466}" type="slidenum">
              <a:rPr lang="en-US" smtClean="0"/>
              <a:t>‹#›</a:t>
            </a:fld>
            <a:endParaRPr lang="en-US"/>
          </a:p>
        </p:txBody>
      </p:sp>
    </p:spTree>
    <p:extLst>
      <p:ext uri="{BB962C8B-B14F-4D97-AF65-F5344CB8AC3E}">
        <p14:creationId xmlns:p14="http://schemas.microsoft.com/office/powerpoint/2010/main" val="1503069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A3B0E-7504-4CF1-A3B5-B72540D60862}" type="datetimeFigureOut">
              <a:rPr lang="en-US" smtClean="0"/>
              <a:t>6/5/2017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8E9D1-A9A1-468A-97FB-962ED26CE194}" type="slidenum">
              <a:rPr lang="en-US" smtClean="0"/>
              <a:t>‹#›</a:t>
            </a:fld>
            <a:endParaRPr lang="en-US"/>
          </a:p>
        </p:txBody>
      </p:sp>
    </p:spTree>
    <p:extLst>
      <p:ext uri="{BB962C8B-B14F-4D97-AF65-F5344CB8AC3E}">
        <p14:creationId xmlns:p14="http://schemas.microsoft.com/office/powerpoint/2010/main" val="174829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1</a:t>
            </a:fld>
            <a:endParaRPr lang="en-US"/>
          </a:p>
        </p:txBody>
      </p:sp>
    </p:spTree>
    <p:extLst>
      <p:ext uri="{BB962C8B-B14F-4D97-AF65-F5344CB8AC3E}">
        <p14:creationId xmlns:p14="http://schemas.microsoft.com/office/powerpoint/2010/main" val="287357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54</a:t>
            </a:fld>
            <a:endParaRPr lang="en-US"/>
          </a:p>
        </p:txBody>
      </p:sp>
    </p:spTree>
    <p:extLst>
      <p:ext uri="{BB962C8B-B14F-4D97-AF65-F5344CB8AC3E}">
        <p14:creationId xmlns:p14="http://schemas.microsoft.com/office/powerpoint/2010/main" val="4028457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55</a:t>
            </a:fld>
            <a:endParaRPr lang="en-US"/>
          </a:p>
        </p:txBody>
      </p:sp>
    </p:spTree>
    <p:extLst>
      <p:ext uri="{BB962C8B-B14F-4D97-AF65-F5344CB8AC3E}">
        <p14:creationId xmlns:p14="http://schemas.microsoft.com/office/powerpoint/2010/main" val="3660740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4</a:t>
            </a:fld>
            <a:endParaRPr lang="en-US"/>
          </a:p>
        </p:txBody>
      </p:sp>
    </p:spTree>
    <p:extLst>
      <p:ext uri="{BB962C8B-B14F-4D97-AF65-F5344CB8AC3E}">
        <p14:creationId xmlns:p14="http://schemas.microsoft.com/office/powerpoint/2010/main" val="37956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7</a:t>
            </a:fld>
            <a:endParaRPr lang="en-US"/>
          </a:p>
        </p:txBody>
      </p:sp>
    </p:spTree>
    <p:extLst>
      <p:ext uri="{BB962C8B-B14F-4D97-AF65-F5344CB8AC3E}">
        <p14:creationId xmlns:p14="http://schemas.microsoft.com/office/powerpoint/2010/main" val="42376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15</a:t>
            </a:fld>
            <a:endParaRPr lang="en-US"/>
          </a:p>
        </p:txBody>
      </p:sp>
    </p:spTree>
    <p:extLst>
      <p:ext uri="{BB962C8B-B14F-4D97-AF65-F5344CB8AC3E}">
        <p14:creationId xmlns:p14="http://schemas.microsoft.com/office/powerpoint/2010/main" val="292070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18</a:t>
            </a:fld>
            <a:endParaRPr lang="en-US"/>
          </a:p>
        </p:txBody>
      </p:sp>
    </p:spTree>
    <p:extLst>
      <p:ext uri="{BB962C8B-B14F-4D97-AF65-F5344CB8AC3E}">
        <p14:creationId xmlns:p14="http://schemas.microsoft.com/office/powerpoint/2010/main" val="6368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25</a:t>
            </a:fld>
            <a:endParaRPr lang="en-US"/>
          </a:p>
        </p:txBody>
      </p:sp>
    </p:spTree>
    <p:extLst>
      <p:ext uri="{BB962C8B-B14F-4D97-AF65-F5344CB8AC3E}">
        <p14:creationId xmlns:p14="http://schemas.microsoft.com/office/powerpoint/2010/main" val="292508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28</a:t>
            </a:fld>
            <a:endParaRPr lang="en-US"/>
          </a:p>
        </p:txBody>
      </p:sp>
    </p:spTree>
    <p:extLst>
      <p:ext uri="{BB962C8B-B14F-4D97-AF65-F5344CB8AC3E}">
        <p14:creationId xmlns:p14="http://schemas.microsoft.com/office/powerpoint/2010/main" val="341697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46</a:t>
            </a:fld>
            <a:endParaRPr lang="en-US"/>
          </a:p>
        </p:txBody>
      </p:sp>
    </p:spTree>
    <p:extLst>
      <p:ext uri="{BB962C8B-B14F-4D97-AF65-F5344CB8AC3E}">
        <p14:creationId xmlns:p14="http://schemas.microsoft.com/office/powerpoint/2010/main" val="2317022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8E9D1-A9A1-468A-97FB-962ED26CE194}" type="slidenum">
              <a:rPr lang="en-US" smtClean="0"/>
              <a:t>48</a:t>
            </a:fld>
            <a:endParaRPr lang="en-US"/>
          </a:p>
        </p:txBody>
      </p:sp>
    </p:spTree>
    <p:extLst>
      <p:ext uri="{BB962C8B-B14F-4D97-AF65-F5344CB8AC3E}">
        <p14:creationId xmlns:p14="http://schemas.microsoft.com/office/powerpoint/2010/main" val="366217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REM, June 2017</a:t>
            </a:r>
            <a:endParaRPr lang="en-US" dirty="0"/>
          </a:p>
        </p:txBody>
      </p:sp>
      <p:sp>
        <p:nvSpPr>
          <p:cNvPr id="6" name="Slide Number Placeholder 5"/>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41505241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REM, June 2017</a:t>
            </a:r>
            <a:endParaRPr lang="en-US"/>
          </a:p>
        </p:txBody>
      </p:sp>
      <p:sp>
        <p:nvSpPr>
          <p:cNvPr id="6" name="Slide Number Placeholder 5"/>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31592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REM, June 2017</a:t>
            </a:r>
            <a:endParaRPr lang="en-US"/>
          </a:p>
        </p:txBody>
      </p:sp>
      <p:sp>
        <p:nvSpPr>
          <p:cNvPr id="6" name="Slide Number Placeholder 5"/>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40873063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156447"/>
            <a:ext cx="11658600" cy="50438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266700" y="6356352"/>
            <a:ext cx="2743200" cy="365125"/>
          </a:xfrm>
        </p:spPr>
        <p:txBody>
          <a:bodyPr/>
          <a:lstStyle>
            <a:lvl1pPr>
              <a:defRPr/>
            </a:lvl1pPr>
          </a:lstStyle>
          <a:p>
            <a:r>
              <a:rPr lang="en-US" smtClean="0"/>
              <a:t>REM, June 2017</a:t>
            </a:r>
            <a:endParaRPr lang="en-US" dirty="0"/>
          </a:p>
        </p:txBody>
      </p:sp>
      <p:sp>
        <p:nvSpPr>
          <p:cNvPr id="6" name="Slide Number Placeholder 5"/>
          <p:cNvSpPr>
            <a:spLocks noGrp="1"/>
          </p:cNvSpPr>
          <p:nvPr>
            <p:ph type="sldNum" sz="quarter" idx="12"/>
          </p:nvPr>
        </p:nvSpPr>
        <p:spPr>
          <a:xfrm>
            <a:off x="9182100" y="6356351"/>
            <a:ext cx="2743200" cy="365125"/>
          </a:xfrm>
        </p:spPr>
        <p:txBody>
          <a:bodyPr/>
          <a:lstStyle>
            <a:lvl1pPr>
              <a:defRPr/>
            </a:lvl1pPr>
          </a:lstStyle>
          <a:p>
            <a:fld id="{9854AAEC-5CD7-41D4-9346-352482B9D20D}" type="slidenum">
              <a:rPr lang="en-US" smtClean="0"/>
              <a:pPr/>
              <a:t>‹#›</a:t>
            </a:fld>
            <a:endParaRPr lang="en-US" dirty="0"/>
          </a:p>
        </p:txBody>
      </p:sp>
      <p:sp>
        <p:nvSpPr>
          <p:cNvPr id="7" name="Title 6"/>
          <p:cNvSpPr>
            <a:spLocks noGrp="1"/>
          </p:cNvSpPr>
          <p:nvPr>
            <p:ph type="title"/>
          </p:nvPr>
        </p:nvSpPr>
        <p:spPr>
          <a:xfrm>
            <a:off x="266700" y="1"/>
            <a:ext cx="11658600" cy="958010"/>
          </a:xfrm>
        </p:spPr>
        <p:txBody>
          <a:bodyPr/>
          <a:lstStyle/>
          <a:p>
            <a:r>
              <a:rPr lang="en-US" dirty="0" smtClean="0"/>
              <a:t>Click to edit Master title style</a:t>
            </a:r>
            <a:endParaRPr lang="en-US" dirty="0"/>
          </a:p>
        </p:txBody>
      </p:sp>
      <p:cxnSp>
        <p:nvCxnSpPr>
          <p:cNvPr id="8" name="Straight Connector 7"/>
          <p:cNvCxnSpPr/>
          <p:nvPr userDrawn="1"/>
        </p:nvCxnSpPr>
        <p:spPr>
          <a:xfrm flipV="1">
            <a:off x="342259" y="827773"/>
            <a:ext cx="114679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434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REM, June 2017</a:t>
            </a:r>
            <a:endParaRPr lang="en-US"/>
          </a:p>
        </p:txBody>
      </p:sp>
      <p:sp>
        <p:nvSpPr>
          <p:cNvPr id="6" name="Slide Number Placeholder 5"/>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38196168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 y="1156445"/>
            <a:ext cx="5760720" cy="50205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31859" y="1156445"/>
            <a:ext cx="5760720" cy="50205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6"/>
          <p:cNvSpPr>
            <a:spLocks noGrp="1"/>
          </p:cNvSpPr>
          <p:nvPr>
            <p:ph type="title"/>
          </p:nvPr>
        </p:nvSpPr>
        <p:spPr>
          <a:xfrm>
            <a:off x="266702" y="1"/>
            <a:ext cx="11625879" cy="958010"/>
          </a:xfrm>
        </p:spPr>
        <p:txBody>
          <a:bodyPr/>
          <a:lstStyle/>
          <a:p>
            <a:r>
              <a:rPr lang="en-US" dirty="0" smtClean="0"/>
              <a:t>Click to edit Master title style</a:t>
            </a:r>
            <a:endParaRPr lang="en-US" dirty="0"/>
          </a:p>
        </p:txBody>
      </p:sp>
      <p:cxnSp>
        <p:nvCxnSpPr>
          <p:cNvPr id="7" name="Straight Connector 6"/>
          <p:cNvCxnSpPr/>
          <p:nvPr userDrawn="1"/>
        </p:nvCxnSpPr>
        <p:spPr>
          <a:xfrm flipV="1">
            <a:off x="342259" y="827773"/>
            <a:ext cx="114679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66700" y="6356352"/>
            <a:ext cx="2743200" cy="365125"/>
          </a:xfrm>
        </p:spPr>
        <p:txBody>
          <a:bodyPr/>
          <a:lstStyle>
            <a:lvl1pPr>
              <a:defRPr/>
            </a:lvl1pPr>
          </a:lstStyle>
          <a:p>
            <a:r>
              <a:rPr lang="en-US" smtClean="0"/>
              <a:t>REM, June 2017</a:t>
            </a:r>
            <a:endParaRPr lang="en-US" dirty="0"/>
          </a:p>
        </p:txBody>
      </p:sp>
      <p:sp>
        <p:nvSpPr>
          <p:cNvPr id="9" name="Slide Number Placeholder 5"/>
          <p:cNvSpPr>
            <a:spLocks noGrp="1"/>
          </p:cNvSpPr>
          <p:nvPr>
            <p:ph type="sldNum" sz="quarter" idx="12"/>
          </p:nvPr>
        </p:nvSpPr>
        <p:spPr>
          <a:xfrm>
            <a:off x="9182100" y="6356351"/>
            <a:ext cx="2743200" cy="365125"/>
          </a:xfrm>
        </p:spPr>
        <p:txBody>
          <a:bodyPr/>
          <a:lstStyle>
            <a:lvl1pPr>
              <a:defRPr/>
            </a:lvl1pPr>
          </a:lstStyle>
          <a:p>
            <a:fld id="{9854AAEC-5CD7-41D4-9346-352482B9D20D}" type="slidenum">
              <a:rPr lang="en-US" smtClean="0"/>
              <a:pPr/>
              <a:t>‹#›</a:t>
            </a:fld>
            <a:endParaRPr lang="en-US" dirty="0"/>
          </a:p>
        </p:txBody>
      </p:sp>
    </p:spTree>
    <p:extLst>
      <p:ext uri="{BB962C8B-B14F-4D97-AF65-F5344CB8AC3E}">
        <p14:creationId xmlns:p14="http://schemas.microsoft.com/office/powerpoint/2010/main" val="16806705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REM, June 2017</a:t>
            </a:r>
            <a:endParaRPr lang="en-US"/>
          </a:p>
        </p:txBody>
      </p:sp>
      <p:sp>
        <p:nvSpPr>
          <p:cNvPr id="9" name="Slide Number Placeholder 8"/>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283257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REM, June 2017</a:t>
            </a:r>
            <a:endParaRPr lang="en-US"/>
          </a:p>
        </p:txBody>
      </p:sp>
      <p:sp>
        <p:nvSpPr>
          <p:cNvPr id="5" name="Slide Number Placeholder 4"/>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5760235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66700" y="6356352"/>
            <a:ext cx="2743200" cy="365125"/>
          </a:xfrm>
        </p:spPr>
        <p:txBody>
          <a:bodyPr/>
          <a:lstStyle>
            <a:lvl1pPr>
              <a:defRPr/>
            </a:lvl1pPr>
          </a:lstStyle>
          <a:p>
            <a:r>
              <a:rPr lang="en-US" smtClean="0"/>
              <a:t>REM, June 2017</a:t>
            </a:r>
            <a:endParaRPr lang="en-US" dirty="0"/>
          </a:p>
        </p:txBody>
      </p:sp>
      <p:sp>
        <p:nvSpPr>
          <p:cNvPr id="7" name="Slide Number Placeholder 5"/>
          <p:cNvSpPr>
            <a:spLocks noGrp="1"/>
          </p:cNvSpPr>
          <p:nvPr>
            <p:ph type="sldNum" sz="quarter" idx="12"/>
          </p:nvPr>
        </p:nvSpPr>
        <p:spPr>
          <a:xfrm>
            <a:off x="9182100" y="6356351"/>
            <a:ext cx="2743200" cy="365125"/>
          </a:xfrm>
        </p:spPr>
        <p:txBody>
          <a:bodyPr/>
          <a:lstStyle>
            <a:lvl1pPr>
              <a:defRPr/>
            </a:lvl1pPr>
          </a:lstStyle>
          <a:p>
            <a:fld id="{9854AAEC-5CD7-41D4-9346-352482B9D20D}" type="slidenum">
              <a:rPr lang="en-US" smtClean="0"/>
              <a:pPr/>
              <a:t>‹#›</a:t>
            </a:fld>
            <a:endParaRPr lang="en-US" dirty="0"/>
          </a:p>
        </p:txBody>
      </p:sp>
    </p:spTree>
    <p:extLst>
      <p:ext uri="{BB962C8B-B14F-4D97-AF65-F5344CB8AC3E}">
        <p14:creationId xmlns:p14="http://schemas.microsoft.com/office/powerpoint/2010/main" val="47730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r>
              <a:rPr lang="en-US" smtClean="0"/>
              <a:t>REM, June 2017</a:t>
            </a:r>
            <a:endParaRPr lang="en-US" dirty="0"/>
          </a:p>
        </p:txBody>
      </p:sp>
      <p:sp>
        <p:nvSpPr>
          <p:cNvPr id="11" name="Slide Number Placeholder 10"/>
          <p:cNvSpPr>
            <a:spLocks noGrp="1"/>
          </p:cNvSpPr>
          <p:nvPr>
            <p:ph type="sldNum" sz="quarter" idx="12"/>
          </p:nvPr>
        </p:nvSpPr>
        <p:spPr/>
        <p:txBody>
          <a:bodyPr/>
          <a:lstStyle/>
          <a:p>
            <a:fld id="{B2F3C9D9-F2C4-4FB9-86C7-E680FFBD8DED}" type="slidenum">
              <a:rPr lang="en-US" smtClean="0"/>
              <a:t>‹#›</a:t>
            </a:fld>
            <a:endParaRPr lang="en-US" dirty="0"/>
          </a:p>
        </p:txBody>
      </p:sp>
    </p:spTree>
    <p:extLst>
      <p:ext uri="{BB962C8B-B14F-4D97-AF65-F5344CB8AC3E}">
        <p14:creationId xmlns:p14="http://schemas.microsoft.com/office/powerpoint/2010/main" val="23545402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REM, June 2017</a:t>
            </a:r>
            <a:endParaRPr lang="en-US"/>
          </a:p>
        </p:txBody>
      </p:sp>
      <p:sp>
        <p:nvSpPr>
          <p:cNvPr id="7" name="Slide Number Placeholder 6"/>
          <p:cNvSpPr>
            <a:spLocks noGrp="1"/>
          </p:cNvSpPr>
          <p:nvPr>
            <p:ph type="sldNum" sz="quarter" idx="12"/>
          </p:nvPr>
        </p:nvSpPr>
        <p:spPr/>
        <p:txBody>
          <a:bodyPr/>
          <a:lstStyle/>
          <a:p>
            <a:fld id="{B2F3C9D9-F2C4-4FB9-86C7-E680FFBD8DED}" type="slidenum">
              <a:rPr lang="en-US" smtClean="0"/>
              <a:t>‹#›</a:t>
            </a:fld>
            <a:endParaRPr lang="en-US"/>
          </a:p>
        </p:txBody>
      </p:sp>
    </p:spTree>
    <p:extLst>
      <p:ext uri="{BB962C8B-B14F-4D97-AF65-F5344CB8AC3E}">
        <p14:creationId xmlns:p14="http://schemas.microsoft.com/office/powerpoint/2010/main" val="428794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
            <a:ext cx="10515600" cy="1325563"/>
          </a:xfrm>
          <a:prstGeom prst="rect">
            <a:avLst/>
          </a:prstGeom>
          <a:ln>
            <a:no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467037"/>
            <a:ext cx="10515600" cy="471861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en-US" smtClean="0"/>
              <a:t>REM, June 2017</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3C9D9-F2C4-4FB9-86C7-E680FFBD8DED}" type="slidenum">
              <a:rPr lang="en-US" smtClean="0"/>
              <a:t>‹#›</a:t>
            </a:fld>
            <a:endParaRPr lang="en-US" dirty="0"/>
          </a:p>
        </p:txBody>
      </p:sp>
    </p:spTree>
    <p:extLst>
      <p:ext uri="{BB962C8B-B14F-4D97-AF65-F5344CB8AC3E}">
        <p14:creationId xmlns:p14="http://schemas.microsoft.com/office/powerpoint/2010/main" val="2726111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0.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00.png"/></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2.jpg"/><Relationship Id="rId9" Type="http://schemas.openxmlformats.org/officeDocument/2006/relationships/image" Target="../media/image490.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050763"/>
            <a:ext cx="12191999" cy="2387600"/>
          </a:xfrm>
        </p:spPr>
        <p:txBody>
          <a:bodyPr>
            <a:normAutofit/>
          </a:bodyPr>
          <a:lstStyle/>
          <a:p>
            <a:r>
              <a:rPr lang="en-US" dirty="0"/>
              <a:t> </a:t>
            </a:r>
            <a:r>
              <a:rPr lang="en-US" sz="4600" dirty="0"/>
              <a:t>Synchrotron emission in Alcator C-Mod: </a:t>
            </a:r>
            <a:r>
              <a:rPr lang="en-US" sz="4600" dirty="0" smtClean="0"/>
              <a:t/>
            </a:r>
            <a:br>
              <a:rPr lang="en-US" sz="4600" dirty="0" smtClean="0"/>
            </a:br>
            <a:r>
              <a:rPr lang="en-US" sz="4600" dirty="0" smtClean="0"/>
              <a:t>Spectra </a:t>
            </a:r>
            <a:r>
              <a:rPr lang="en-US" sz="4600" dirty="0"/>
              <a:t>at three B-fields and visible camera </a:t>
            </a:r>
            <a:r>
              <a:rPr lang="en-US" sz="4600" dirty="0" smtClean="0"/>
              <a:t>images</a:t>
            </a:r>
            <a:endParaRPr lang="en-US" sz="4600" dirty="0"/>
          </a:p>
        </p:txBody>
      </p:sp>
      <p:sp>
        <p:nvSpPr>
          <p:cNvPr id="3" name="Subtitle 2"/>
          <p:cNvSpPr>
            <a:spLocks noGrp="1"/>
          </p:cNvSpPr>
          <p:nvPr>
            <p:ph type="subTitle" idx="1"/>
          </p:nvPr>
        </p:nvSpPr>
        <p:spPr>
          <a:xfrm>
            <a:off x="586740" y="3254565"/>
            <a:ext cx="11018520" cy="3374835"/>
          </a:xfrm>
        </p:spPr>
        <p:txBody>
          <a:bodyPr>
            <a:normAutofit lnSpcReduction="10000"/>
          </a:bodyPr>
          <a:lstStyle/>
          <a:p>
            <a:endParaRPr lang="en-US" dirty="0" smtClean="0"/>
          </a:p>
          <a:p>
            <a:r>
              <a:rPr lang="fr-FR" sz="3200" dirty="0"/>
              <a:t> </a:t>
            </a:r>
            <a:r>
              <a:rPr lang="fr-FR" sz="2800" dirty="0"/>
              <a:t>A. Tinguely</a:t>
            </a:r>
            <a:r>
              <a:rPr lang="fr-FR" sz="2800" baseline="30000" dirty="0"/>
              <a:t>1</a:t>
            </a:r>
            <a:r>
              <a:rPr lang="fr-FR" sz="2800" dirty="0"/>
              <a:t>, R. </a:t>
            </a:r>
            <a:r>
              <a:rPr lang="fr-FR" sz="2800" dirty="0" smtClean="0"/>
              <a:t>Granetz</a:t>
            </a:r>
            <a:r>
              <a:rPr lang="fr-FR" sz="2800" baseline="30000" dirty="0" smtClean="0"/>
              <a:t>1</a:t>
            </a:r>
            <a:r>
              <a:rPr lang="fr-FR" sz="2800" dirty="0"/>
              <a:t>,</a:t>
            </a:r>
            <a:r>
              <a:rPr lang="fr-FR" sz="2800" baseline="30000" dirty="0" smtClean="0"/>
              <a:t> </a:t>
            </a:r>
            <a:r>
              <a:rPr lang="fr-FR" sz="2800" dirty="0" smtClean="0"/>
              <a:t>M</a:t>
            </a:r>
            <a:r>
              <a:rPr lang="fr-FR" sz="2800" dirty="0"/>
              <a:t>. Hoppe</a:t>
            </a:r>
            <a:r>
              <a:rPr lang="fr-FR" sz="2800" baseline="30000" dirty="0"/>
              <a:t>2</a:t>
            </a:r>
            <a:r>
              <a:rPr lang="fr-FR" sz="2800" dirty="0"/>
              <a:t>, O. Embréus</a:t>
            </a:r>
            <a:r>
              <a:rPr lang="fr-FR" sz="2800" baseline="30000" dirty="0"/>
              <a:t>2</a:t>
            </a:r>
            <a:r>
              <a:rPr lang="fr-FR" sz="2800" dirty="0"/>
              <a:t>, A. </a:t>
            </a:r>
            <a:r>
              <a:rPr lang="fr-FR" sz="2800" dirty="0" smtClean="0"/>
              <a:t>Stahl</a:t>
            </a:r>
            <a:r>
              <a:rPr lang="fr-FR" sz="2800" baseline="30000" dirty="0" smtClean="0"/>
              <a:t>2</a:t>
            </a:r>
            <a:r>
              <a:rPr lang="fr-FR" sz="2800" dirty="0" smtClean="0"/>
              <a:t>, and </a:t>
            </a:r>
            <a:r>
              <a:rPr lang="fr-FR" sz="2800" dirty="0"/>
              <a:t>T. </a:t>
            </a:r>
            <a:r>
              <a:rPr lang="fr-FR" sz="2800" dirty="0" smtClean="0"/>
              <a:t>Fülöp</a:t>
            </a:r>
            <a:r>
              <a:rPr lang="fr-FR" sz="2800" baseline="30000" dirty="0" smtClean="0"/>
              <a:t>2</a:t>
            </a:r>
            <a:endParaRPr lang="fr-FR" sz="2800" baseline="30000" dirty="0"/>
          </a:p>
          <a:p>
            <a:r>
              <a:rPr lang="en-US" sz="2800" dirty="0" smtClean="0"/>
              <a:t>Runaway Electron Meeting</a:t>
            </a:r>
            <a:r>
              <a:rPr lang="fr-FR" sz="2800" dirty="0" smtClean="0"/>
              <a:t> </a:t>
            </a:r>
            <a:r>
              <a:rPr lang="fr-FR" sz="2800" dirty="0"/>
              <a:t>2017</a:t>
            </a:r>
          </a:p>
          <a:p>
            <a:r>
              <a:rPr lang="fr-FR" sz="2800" dirty="0" smtClean="0"/>
              <a:t>Prague, </a:t>
            </a:r>
            <a:r>
              <a:rPr lang="fr-FR" sz="2800" dirty="0" err="1" smtClean="0"/>
              <a:t>Czech</a:t>
            </a:r>
            <a:r>
              <a:rPr lang="fr-FR" sz="2800" dirty="0" smtClean="0"/>
              <a:t> </a:t>
            </a:r>
            <a:r>
              <a:rPr lang="fr-FR" sz="2800" dirty="0" err="1" smtClean="0"/>
              <a:t>Republic</a:t>
            </a:r>
            <a:endParaRPr lang="fr-FR" sz="2800" dirty="0" smtClean="0"/>
          </a:p>
          <a:p>
            <a:endParaRPr lang="fr-FR" sz="3200" dirty="0"/>
          </a:p>
          <a:p>
            <a:r>
              <a:rPr lang="fr-FR" baseline="30000" dirty="0" smtClean="0"/>
              <a:t>1</a:t>
            </a:r>
            <a:r>
              <a:rPr lang="fr-FR" dirty="0" smtClean="0"/>
              <a:t>MIT Plasma Science and Fusion Center, Cambridge, MA, USA</a:t>
            </a:r>
          </a:p>
          <a:p>
            <a:r>
              <a:rPr lang="fr-FR" baseline="30000" dirty="0" smtClean="0"/>
              <a:t>2</a:t>
            </a:r>
            <a:r>
              <a:rPr lang="fr-FR" dirty="0" smtClean="0"/>
              <a:t>Chalmers University of Technology, Gothenburg, Sweden</a:t>
            </a:r>
          </a:p>
        </p:txBody>
      </p:sp>
      <p:cxnSp>
        <p:nvCxnSpPr>
          <p:cNvPr id="4" name="Straight Connector 3"/>
          <p:cNvCxnSpPr/>
          <p:nvPr/>
        </p:nvCxnSpPr>
        <p:spPr>
          <a:xfrm>
            <a:off x="659892" y="3438363"/>
            <a:ext cx="10872216" cy="91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796"/>
          <a:stretch/>
        </p:blipFill>
        <p:spPr>
          <a:xfrm>
            <a:off x="4765379" y="141614"/>
            <a:ext cx="2661244" cy="9091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4" y="38408"/>
            <a:ext cx="1601871" cy="16103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9672" y="-140301"/>
            <a:ext cx="2103120" cy="2103120"/>
          </a:xfrm>
          <a:prstGeom prst="rect">
            <a:avLst/>
          </a:prstGeom>
        </p:spPr>
      </p:pic>
    </p:spTree>
    <p:extLst>
      <p:ext uri="{BB962C8B-B14F-4D97-AF65-F5344CB8AC3E}">
        <p14:creationId xmlns:p14="http://schemas.microsoft.com/office/powerpoint/2010/main" val="3663840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 y="1621862"/>
            <a:ext cx="4247642" cy="4162078"/>
          </a:xfrm>
        </p:spPr>
      </p:pic>
      <p:sp>
        <p:nvSpPr>
          <p:cNvPr id="7" name="Title 6"/>
          <p:cNvSpPr>
            <a:spLocks noGrp="1"/>
          </p:cNvSpPr>
          <p:nvPr>
            <p:ph type="title"/>
          </p:nvPr>
        </p:nvSpPr>
        <p:spPr>
          <a:xfrm>
            <a:off x="266700" y="0"/>
            <a:ext cx="11925300" cy="958010"/>
          </a:xfrm>
        </p:spPr>
        <p:txBody>
          <a:bodyPr>
            <a:normAutofit fontScale="90000"/>
          </a:bodyPr>
          <a:lstStyle/>
          <a:p>
            <a:r>
              <a:rPr lang="en-US" dirty="0" smtClean="0"/>
              <a:t>Absolutely-calibrated spectrometers measure emission</a:t>
            </a:r>
            <a:endParaRPr lang="en-US" dirty="0"/>
          </a:p>
        </p:txBody>
      </p:sp>
      <p:sp>
        <p:nvSpPr>
          <p:cNvPr id="36" name="TextBox 35"/>
          <p:cNvSpPr txBox="1"/>
          <p:nvPr/>
        </p:nvSpPr>
        <p:spPr>
          <a:xfrm>
            <a:off x="1763439" y="3379735"/>
            <a:ext cx="766484" cy="646331"/>
          </a:xfrm>
          <a:prstGeom prst="rect">
            <a:avLst/>
          </a:prstGeom>
          <a:noFill/>
        </p:spPr>
        <p:txBody>
          <a:bodyPr wrap="square" rtlCol="0">
            <a:spAutoFit/>
          </a:bodyPr>
          <a:lstStyle/>
          <a:p>
            <a:pPr algn="ctr"/>
            <a:r>
              <a:rPr lang="en-US" dirty="0" smtClean="0"/>
              <a:t>Top </a:t>
            </a:r>
          </a:p>
          <a:p>
            <a:pPr algn="ctr"/>
            <a:r>
              <a:rPr lang="en-US" dirty="0" smtClean="0"/>
              <a:t>View</a:t>
            </a:r>
          </a:p>
        </p:txBody>
      </p:sp>
      <p:sp>
        <p:nvSpPr>
          <p:cNvPr id="8" name="Slide Number Placeholder 7"/>
          <p:cNvSpPr>
            <a:spLocks noGrp="1"/>
          </p:cNvSpPr>
          <p:nvPr>
            <p:ph type="sldNum" sz="quarter" idx="12"/>
          </p:nvPr>
        </p:nvSpPr>
        <p:spPr/>
        <p:txBody>
          <a:bodyPr/>
          <a:lstStyle/>
          <a:p>
            <a:r>
              <a:rPr lang="en-US" dirty="0" smtClean="0"/>
              <a:t>7</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722355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 y="1621862"/>
            <a:ext cx="4247642" cy="4162078"/>
          </a:xfrm>
        </p:spPr>
      </p:pic>
      <p:grpSp>
        <p:nvGrpSpPr>
          <p:cNvPr id="29" name="Group 28"/>
          <p:cNvGrpSpPr/>
          <p:nvPr/>
        </p:nvGrpSpPr>
        <p:grpSpPr>
          <a:xfrm>
            <a:off x="4373669" y="2306711"/>
            <a:ext cx="3774585" cy="2963749"/>
            <a:chOff x="8414726" y="1018971"/>
            <a:chExt cx="3774585" cy="2963749"/>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726" y="1018971"/>
              <a:ext cx="3774585" cy="2963749"/>
            </a:xfrm>
            <a:prstGeom prst="rect">
              <a:avLst/>
            </a:prstGeom>
          </p:spPr>
        </p:pic>
        <p:sp>
          <p:nvSpPr>
            <p:cNvPr id="27" name="TextBox 26"/>
            <p:cNvSpPr txBox="1"/>
            <p:nvPr/>
          </p:nvSpPr>
          <p:spPr>
            <a:xfrm rot="5400000">
              <a:off x="11267326" y="1696170"/>
              <a:ext cx="1426464" cy="307777"/>
            </a:xfrm>
            <a:prstGeom prst="rect">
              <a:avLst/>
            </a:prstGeom>
            <a:noFill/>
          </p:spPr>
          <p:txBody>
            <a:bodyPr wrap="square" rtlCol="0">
              <a:spAutoFit/>
            </a:bodyPr>
            <a:lstStyle/>
            <a:p>
              <a:r>
                <a:rPr lang="en-US" sz="1400" dirty="0" smtClean="0"/>
                <a:t>1160902016</a:t>
              </a:r>
              <a:endParaRPr lang="en-US" sz="1400" dirty="0"/>
            </a:p>
          </p:txBody>
        </p:sp>
      </p:grpSp>
      <p:sp>
        <p:nvSpPr>
          <p:cNvPr id="7" name="Title 6"/>
          <p:cNvSpPr>
            <a:spLocks noGrp="1"/>
          </p:cNvSpPr>
          <p:nvPr>
            <p:ph type="title"/>
          </p:nvPr>
        </p:nvSpPr>
        <p:spPr>
          <a:xfrm>
            <a:off x="266700" y="0"/>
            <a:ext cx="11925300" cy="958010"/>
          </a:xfrm>
        </p:spPr>
        <p:txBody>
          <a:bodyPr>
            <a:normAutofit fontScale="90000"/>
          </a:bodyPr>
          <a:lstStyle/>
          <a:p>
            <a:r>
              <a:rPr lang="en-US" dirty="0" smtClean="0"/>
              <a:t>Absolutely-calibrated spectrometers measure emission</a:t>
            </a:r>
            <a:endParaRPr lang="en-US" dirty="0"/>
          </a:p>
        </p:txBody>
      </p:sp>
      <p:sp>
        <p:nvSpPr>
          <p:cNvPr id="36" name="TextBox 35"/>
          <p:cNvSpPr txBox="1"/>
          <p:nvPr/>
        </p:nvSpPr>
        <p:spPr>
          <a:xfrm>
            <a:off x="1763439" y="3379735"/>
            <a:ext cx="766484" cy="646331"/>
          </a:xfrm>
          <a:prstGeom prst="rect">
            <a:avLst/>
          </a:prstGeom>
          <a:noFill/>
        </p:spPr>
        <p:txBody>
          <a:bodyPr wrap="square" rtlCol="0">
            <a:spAutoFit/>
          </a:bodyPr>
          <a:lstStyle/>
          <a:p>
            <a:pPr algn="ctr"/>
            <a:r>
              <a:rPr lang="en-US" dirty="0" smtClean="0"/>
              <a:t>Top </a:t>
            </a:r>
          </a:p>
          <a:p>
            <a:pPr algn="ctr"/>
            <a:r>
              <a:rPr lang="en-US" dirty="0" smtClean="0"/>
              <a:t>View</a:t>
            </a:r>
          </a:p>
        </p:txBody>
      </p:sp>
      <p:sp>
        <p:nvSpPr>
          <p:cNvPr id="8" name="Slide Number Placeholder 7"/>
          <p:cNvSpPr>
            <a:spLocks noGrp="1"/>
          </p:cNvSpPr>
          <p:nvPr>
            <p:ph type="sldNum" sz="quarter" idx="12"/>
          </p:nvPr>
        </p:nvSpPr>
        <p:spPr/>
        <p:txBody>
          <a:bodyPr/>
          <a:lstStyle/>
          <a:p>
            <a:r>
              <a:rPr lang="en-US" dirty="0" smtClean="0"/>
              <a:t>7</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939361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 y="1621862"/>
            <a:ext cx="4247642" cy="4162078"/>
          </a:xfrm>
        </p:spPr>
      </p:pic>
      <p:grpSp>
        <p:nvGrpSpPr>
          <p:cNvPr id="32" name="Group 31"/>
          <p:cNvGrpSpPr/>
          <p:nvPr/>
        </p:nvGrpSpPr>
        <p:grpSpPr>
          <a:xfrm>
            <a:off x="8331134" y="2313536"/>
            <a:ext cx="3776472" cy="2965230"/>
            <a:chOff x="8412839" y="3892770"/>
            <a:chExt cx="3776472" cy="296523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839" y="3892770"/>
              <a:ext cx="3776472" cy="2965230"/>
            </a:xfrm>
            <a:prstGeom prst="rect">
              <a:avLst/>
            </a:prstGeom>
          </p:spPr>
        </p:pic>
        <p:sp>
          <p:nvSpPr>
            <p:cNvPr id="28" name="TextBox 27"/>
            <p:cNvSpPr txBox="1"/>
            <p:nvPr/>
          </p:nvSpPr>
          <p:spPr>
            <a:xfrm rot="5400000">
              <a:off x="11267325" y="4576066"/>
              <a:ext cx="1426464" cy="307777"/>
            </a:xfrm>
            <a:prstGeom prst="rect">
              <a:avLst/>
            </a:prstGeom>
            <a:noFill/>
          </p:spPr>
          <p:txBody>
            <a:bodyPr wrap="square" rtlCol="0">
              <a:spAutoFit/>
            </a:bodyPr>
            <a:lstStyle/>
            <a:p>
              <a:r>
                <a:rPr lang="en-US" sz="1400" dirty="0" smtClean="0"/>
                <a:t>1160902016</a:t>
              </a:r>
              <a:endParaRPr lang="en-US" sz="1400" dirty="0"/>
            </a:p>
          </p:txBody>
        </p:sp>
      </p:grpSp>
      <p:grpSp>
        <p:nvGrpSpPr>
          <p:cNvPr id="29" name="Group 28"/>
          <p:cNvGrpSpPr/>
          <p:nvPr/>
        </p:nvGrpSpPr>
        <p:grpSpPr>
          <a:xfrm>
            <a:off x="4373669" y="2306711"/>
            <a:ext cx="3774585" cy="2963749"/>
            <a:chOff x="8414726" y="1018971"/>
            <a:chExt cx="3774585" cy="2963749"/>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726" y="1018971"/>
              <a:ext cx="3774585" cy="2963749"/>
            </a:xfrm>
            <a:prstGeom prst="rect">
              <a:avLst/>
            </a:prstGeom>
          </p:spPr>
        </p:pic>
        <p:sp>
          <p:nvSpPr>
            <p:cNvPr id="27" name="TextBox 26"/>
            <p:cNvSpPr txBox="1"/>
            <p:nvPr/>
          </p:nvSpPr>
          <p:spPr>
            <a:xfrm rot="5400000">
              <a:off x="11267326" y="1696170"/>
              <a:ext cx="1426464" cy="307777"/>
            </a:xfrm>
            <a:prstGeom prst="rect">
              <a:avLst/>
            </a:prstGeom>
            <a:noFill/>
          </p:spPr>
          <p:txBody>
            <a:bodyPr wrap="square" rtlCol="0">
              <a:spAutoFit/>
            </a:bodyPr>
            <a:lstStyle/>
            <a:p>
              <a:r>
                <a:rPr lang="en-US" sz="1400" dirty="0" smtClean="0"/>
                <a:t>1160902016</a:t>
              </a:r>
              <a:endParaRPr lang="en-US" sz="1400" dirty="0"/>
            </a:p>
          </p:txBody>
        </p:sp>
      </p:grpSp>
      <p:sp>
        <p:nvSpPr>
          <p:cNvPr id="7" name="Title 6"/>
          <p:cNvSpPr>
            <a:spLocks noGrp="1"/>
          </p:cNvSpPr>
          <p:nvPr>
            <p:ph type="title"/>
          </p:nvPr>
        </p:nvSpPr>
        <p:spPr>
          <a:xfrm>
            <a:off x="266700" y="0"/>
            <a:ext cx="11925300" cy="958010"/>
          </a:xfrm>
        </p:spPr>
        <p:txBody>
          <a:bodyPr>
            <a:normAutofit fontScale="90000"/>
          </a:bodyPr>
          <a:lstStyle/>
          <a:p>
            <a:r>
              <a:rPr lang="en-US" dirty="0" smtClean="0"/>
              <a:t>Absolutely-calibrated spectrometers measure emission</a:t>
            </a:r>
            <a:endParaRPr lang="en-US" dirty="0"/>
          </a:p>
        </p:txBody>
      </p:sp>
      <p:cxnSp>
        <p:nvCxnSpPr>
          <p:cNvPr id="24" name="Straight Arrow Connector 23"/>
          <p:cNvCxnSpPr/>
          <p:nvPr/>
        </p:nvCxnSpPr>
        <p:spPr>
          <a:xfrm flipV="1">
            <a:off x="7305451" y="3632171"/>
            <a:ext cx="1005774"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763439" y="3379735"/>
            <a:ext cx="766484" cy="646331"/>
          </a:xfrm>
          <a:prstGeom prst="rect">
            <a:avLst/>
          </a:prstGeom>
          <a:noFill/>
        </p:spPr>
        <p:txBody>
          <a:bodyPr wrap="square" rtlCol="0">
            <a:spAutoFit/>
          </a:bodyPr>
          <a:lstStyle/>
          <a:p>
            <a:pPr algn="ctr"/>
            <a:r>
              <a:rPr lang="en-US" dirty="0" smtClean="0"/>
              <a:t>Top </a:t>
            </a:r>
          </a:p>
          <a:p>
            <a:pPr algn="ctr"/>
            <a:r>
              <a:rPr lang="en-US" dirty="0" smtClean="0"/>
              <a:t>View</a:t>
            </a:r>
          </a:p>
        </p:txBody>
      </p:sp>
      <p:sp>
        <p:nvSpPr>
          <p:cNvPr id="8" name="Slide Number Placeholder 7"/>
          <p:cNvSpPr>
            <a:spLocks noGrp="1"/>
          </p:cNvSpPr>
          <p:nvPr>
            <p:ph type="sldNum" sz="quarter" idx="12"/>
          </p:nvPr>
        </p:nvSpPr>
        <p:spPr/>
        <p:txBody>
          <a:bodyPr/>
          <a:lstStyle/>
          <a:p>
            <a:r>
              <a:rPr lang="en-US" dirty="0" smtClean="0"/>
              <a:t>7</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208809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32783"/>
          <a:stretch/>
        </p:blipFill>
        <p:spPr>
          <a:xfrm>
            <a:off x="2435782" y="-2684"/>
            <a:ext cx="7320436" cy="6789074"/>
          </a:xfrm>
        </p:spPr>
      </p:pic>
      <p:sp>
        <p:nvSpPr>
          <p:cNvPr id="10" name="TextBox 9"/>
          <p:cNvSpPr txBox="1"/>
          <p:nvPr/>
        </p:nvSpPr>
        <p:spPr>
          <a:xfrm rot="5400000">
            <a:off x="7984739" y="2095387"/>
            <a:ext cx="3542958" cy="338554"/>
          </a:xfrm>
          <a:prstGeom prst="rect">
            <a:avLst/>
          </a:prstGeom>
          <a:noFill/>
        </p:spPr>
        <p:txBody>
          <a:bodyPr wrap="none" rtlCol="0">
            <a:spAutoFit/>
          </a:bodyPr>
          <a:lstStyle/>
          <a:p>
            <a:pPr algn="ctr"/>
            <a:r>
              <a:rPr lang="en-US" sz="1600" dirty="0" smtClean="0">
                <a:solidFill>
                  <a:srgbClr val="FF0000"/>
                </a:solidFill>
              </a:rPr>
              <a:t>1160824024  </a:t>
            </a:r>
            <a:r>
              <a:rPr lang="en-US" sz="1600" dirty="0" smtClean="0">
                <a:solidFill>
                  <a:srgbClr val="319B39"/>
                </a:solidFill>
              </a:rPr>
              <a:t>1160824026   </a:t>
            </a:r>
            <a:r>
              <a:rPr lang="en-US" sz="1600" dirty="0" smtClean="0">
                <a:solidFill>
                  <a:srgbClr val="0E02AE"/>
                </a:solidFill>
              </a:rPr>
              <a:t>1160902016</a:t>
            </a:r>
            <a:endParaRPr lang="en-US" sz="1600" dirty="0">
              <a:solidFill>
                <a:srgbClr val="0E02AE"/>
              </a:solidFill>
            </a:endParaRPr>
          </a:p>
        </p:txBody>
      </p:sp>
      <p:sp>
        <p:nvSpPr>
          <p:cNvPr id="12" name="Slide Number Placeholder 11"/>
          <p:cNvSpPr>
            <a:spLocks noGrp="1"/>
          </p:cNvSpPr>
          <p:nvPr>
            <p:ph type="sldNum" sz="quarter" idx="12"/>
          </p:nvPr>
        </p:nvSpPr>
        <p:spPr/>
        <p:txBody>
          <a:bodyPr/>
          <a:lstStyle/>
          <a:p>
            <a:r>
              <a:rPr lang="en-US" dirty="0" smtClean="0"/>
              <a:t>8</a:t>
            </a:r>
            <a:endParaRPr lang="en-US" dirty="0"/>
          </a:p>
        </p:txBody>
      </p:sp>
      <p:sp>
        <p:nvSpPr>
          <p:cNvPr id="13" name="TextBox 12"/>
          <p:cNvSpPr txBox="1"/>
          <p:nvPr/>
        </p:nvSpPr>
        <p:spPr>
          <a:xfrm>
            <a:off x="1428775" y="420033"/>
            <a:ext cx="1007007" cy="1569660"/>
          </a:xfrm>
          <a:prstGeom prst="rect">
            <a:avLst/>
          </a:prstGeom>
          <a:noFill/>
        </p:spPr>
        <p:txBody>
          <a:bodyPr wrap="none" rtlCol="0">
            <a:spAutoFit/>
          </a:bodyPr>
          <a:lstStyle/>
          <a:p>
            <a:r>
              <a:rPr lang="en-US" sz="3200" b="1" dirty="0" smtClean="0">
                <a:solidFill>
                  <a:srgbClr val="0E02AE"/>
                </a:solidFill>
              </a:rPr>
              <a:t>7.8 T</a:t>
            </a:r>
          </a:p>
          <a:p>
            <a:r>
              <a:rPr lang="en-US" sz="3200" b="1" dirty="0" smtClean="0">
                <a:solidFill>
                  <a:srgbClr val="319B39"/>
                </a:solidFill>
              </a:rPr>
              <a:t>5.4 T</a:t>
            </a:r>
          </a:p>
          <a:p>
            <a:r>
              <a:rPr lang="en-US" sz="3200" b="1" dirty="0" smtClean="0">
                <a:solidFill>
                  <a:srgbClr val="FF0000"/>
                </a:solidFill>
              </a:rPr>
              <a:t>2.7 T</a:t>
            </a:r>
            <a:endParaRPr lang="en-US" sz="3200" b="1" dirty="0">
              <a:solidFill>
                <a:srgbClr val="FF0000"/>
              </a:solidFill>
            </a:endParaRPr>
          </a:p>
        </p:txBody>
      </p:sp>
      <p:sp>
        <p:nvSpPr>
          <p:cNvPr id="14" name="Date Placeholder 13"/>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074089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79615"/>
            <a:ext cx="4114800" cy="30861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3079614"/>
            <a:ext cx="4114800" cy="3086100"/>
          </a:xfrm>
          <a:prstGeom prst="rect">
            <a:avLst/>
          </a:prstGeom>
        </p:spPr>
      </p:pic>
      <p:sp>
        <p:nvSpPr>
          <p:cNvPr id="7" name="Title 6"/>
          <p:cNvSpPr>
            <a:spLocks noGrp="1"/>
          </p:cNvSpPr>
          <p:nvPr>
            <p:ph type="title"/>
          </p:nvPr>
        </p:nvSpPr>
        <p:spPr>
          <a:xfrm>
            <a:off x="266393" y="0"/>
            <a:ext cx="10806684" cy="958010"/>
          </a:xfrm>
        </p:spPr>
        <p:txBody>
          <a:bodyPr>
            <a:noAutofit/>
          </a:bodyPr>
          <a:lstStyle/>
          <a:p>
            <a:r>
              <a:rPr lang="en-US" dirty="0" smtClean="0"/>
              <a:t>Synchrotron spectra measured at three B-fields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3079612"/>
            <a:ext cx="4114800" cy="3086100"/>
          </a:xfrm>
          <a:prstGeom prst="rect">
            <a:avLst/>
          </a:prstGeom>
        </p:spPr>
      </p:pic>
      <p:grpSp>
        <p:nvGrpSpPr>
          <p:cNvPr id="10" name="Group 9"/>
          <p:cNvGrpSpPr/>
          <p:nvPr/>
        </p:nvGrpSpPr>
        <p:grpSpPr>
          <a:xfrm>
            <a:off x="1696050" y="2796852"/>
            <a:ext cx="10368420" cy="1531407"/>
            <a:chOff x="1696356" y="2031673"/>
            <a:chExt cx="10368420" cy="1531407"/>
          </a:xfrm>
        </p:grpSpPr>
        <p:sp>
          <p:nvSpPr>
            <p:cNvPr id="16" name="TextBox 15"/>
            <p:cNvSpPr txBox="1"/>
            <p:nvPr/>
          </p:nvSpPr>
          <p:spPr>
            <a:xfrm>
              <a:off x="1696356" y="2031673"/>
              <a:ext cx="998991" cy="584775"/>
            </a:xfrm>
            <a:prstGeom prst="rect">
              <a:avLst/>
            </a:prstGeom>
            <a:noFill/>
          </p:spPr>
          <p:txBody>
            <a:bodyPr wrap="none" rtlCol="0">
              <a:spAutoFit/>
            </a:bodyPr>
            <a:lstStyle/>
            <a:p>
              <a:r>
                <a:rPr lang="en-US" sz="3200" b="1" dirty="0" smtClean="0">
                  <a:solidFill>
                    <a:srgbClr val="FF0000"/>
                  </a:solidFill>
                </a:rPr>
                <a:t>2.7 T</a:t>
              </a:r>
              <a:endParaRPr lang="en-US" sz="3200" b="1" dirty="0">
                <a:solidFill>
                  <a:srgbClr val="FF0000"/>
                </a:solidFill>
              </a:endParaRPr>
            </a:p>
          </p:txBody>
        </p:sp>
        <p:sp>
          <p:nvSpPr>
            <p:cNvPr id="31" name="TextBox 30"/>
            <p:cNvSpPr txBox="1"/>
            <p:nvPr/>
          </p:nvSpPr>
          <p:spPr>
            <a:xfrm>
              <a:off x="9773556" y="2031673"/>
              <a:ext cx="1007007" cy="584775"/>
            </a:xfrm>
            <a:prstGeom prst="rect">
              <a:avLst/>
            </a:prstGeom>
            <a:noFill/>
          </p:spPr>
          <p:txBody>
            <a:bodyPr wrap="none" rtlCol="0">
              <a:spAutoFit/>
            </a:bodyPr>
            <a:lstStyle/>
            <a:p>
              <a:r>
                <a:rPr lang="en-US" sz="3200" b="1" dirty="0" smtClean="0">
                  <a:solidFill>
                    <a:srgbClr val="1403EB"/>
                  </a:solidFill>
                </a:rPr>
                <a:t>7.8 T</a:t>
              </a:r>
              <a:endParaRPr lang="en-US" sz="3200" b="1" dirty="0">
                <a:solidFill>
                  <a:srgbClr val="1403EB"/>
                </a:solidFill>
              </a:endParaRPr>
            </a:p>
          </p:txBody>
        </p:sp>
        <p:sp>
          <p:nvSpPr>
            <p:cNvPr id="17" name="TextBox 16"/>
            <p:cNvSpPr txBox="1"/>
            <p:nvPr/>
          </p:nvSpPr>
          <p:spPr>
            <a:xfrm rot="5400000">
              <a:off x="3270062" y="2860001"/>
              <a:ext cx="1098378" cy="307777"/>
            </a:xfrm>
            <a:prstGeom prst="rect">
              <a:avLst/>
            </a:prstGeom>
            <a:noFill/>
          </p:spPr>
          <p:txBody>
            <a:bodyPr wrap="none" rtlCol="0">
              <a:spAutoFit/>
            </a:bodyPr>
            <a:lstStyle/>
            <a:p>
              <a:r>
                <a:rPr lang="en-US" sz="1400" dirty="0" smtClean="0"/>
                <a:t>1160824024</a:t>
              </a:r>
              <a:endParaRPr lang="en-US" sz="1400" dirty="0"/>
            </a:p>
          </p:txBody>
        </p:sp>
        <p:sp>
          <p:nvSpPr>
            <p:cNvPr id="37" name="TextBox 36"/>
            <p:cNvSpPr txBox="1"/>
            <p:nvPr/>
          </p:nvSpPr>
          <p:spPr>
            <a:xfrm rot="5400000">
              <a:off x="7323100" y="2860001"/>
              <a:ext cx="1098378" cy="307777"/>
            </a:xfrm>
            <a:prstGeom prst="rect">
              <a:avLst/>
            </a:prstGeom>
            <a:noFill/>
          </p:spPr>
          <p:txBody>
            <a:bodyPr wrap="none" rtlCol="0">
              <a:spAutoFit/>
            </a:bodyPr>
            <a:lstStyle/>
            <a:p>
              <a:r>
                <a:rPr lang="en-US" sz="1400" dirty="0" smtClean="0"/>
                <a:t>1160824026</a:t>
              </a:r>
              <a:endParaRPr lang="en-US" sz="1400" dirty="0"/>
            </a:p>
          </p:txBody>
        </p:sp>
        <p:sp>
          <p:nvSpPr>
            <p:cNvPr id="38" name="TextBox 37"/>
            <p:cNvSpPr txBox="1"/>
            <p:nvPr/>
          </p:nvSpPr>
          <p:spPr>
            <a:xfrm rot="5400000">
              <a:off x="11361699" y="2860002"/>
              <a:ext cx="1098378" cy="307777"/>
            </a:xfrm>
            <a:prstGeom prst="rect">
              <a:avLst/>
            </a:prstGeom>
            <a:noFill/>
          </p:spPr>
          <p:txBody>
            <a:bodyPr wrap="none" rtlCol="0">
              <a:spAutoFit/>
            </a:bodyPr>
            <a:lstStyle/>
            <a:p>
              <a:r>
                <a:rPr lang="en-US" sz="1400" dirty="0" smtClean="0"/>
                <a:t>1160902016</a:t>
              </a:r>
              <a:endParaRPr lang="en-US" sz="1400" dirty="0"/>
            </a:p>
          </p:txBody>
        </p:sp>
        <p:sp>
          <p:nvSpPr>
            <p:cNvPr id="21" name="TextBox 20"/>
            <p:cNvSpPr txBox="1"/>
            <p:nvPr/>
          </p:nvSpPr>
          <p:spPr>
            <a:xfrm>
              <a:off x="5734956" y="2031673"/>
              <a:ext cx="1007007" cy="584775"/>
            </a:xfrm>
            <a:prstGeom prst="rect">
              <a:avLst/>
            </a:prstGeom>
            <a:noFill/>
          </p:spPr>
          <p:txBody>
            <a:bodyPr wrap="none" rtlCol="0">
              <a:spAutoFit/>
            </a:bodyPr>
            <a:lstStyle/>
            <a:p>
              <a:r>
                <a:rPr lang="en-US" sz="3200" b="1" dirty="0">
                  <a:solidFill>
                    <a:srgbClr val="17F612"/>
                  </a:solidFill>
                </a:rPr>
                <a:t>5.4 T</a:t>
              </a:r>
            </a:p>
          </p:txBody>
        </p:sp>
      </p:grpSp>
      <p:sp>
        <p:nvSpPr>
          <p:cNvPr id="9" name="TextBox 8"/>
          <p:cNvSpPr txBox="1"/>
          <p:nvPr/>
        </p:nvSpPr>
        <p:spPr>
          <a:xfrm>
            <a:off x="266393" y="1153626"/>
            <a:ext cx="11490300" cy="1384995"/>
          </a:xfrm>
          <a:prstGeom prst="rect">
            <a:avLst/>
          </a:prstGeom>
          <a:noFill/>
        </p:spPr>
        <p:txBody>
          <a:bodyPr wrap="square" rtlCol="0">
            <a:spAutoFit/>
          </a:bodyPr>
          <a:lstStyle/>
          <a:p>
            <a:pPr marL="342900" indent="-342900">
              <a:buClr>
                <a:schemeClr val="bg1">
                  <a:lumMod val="50000"/>
                </a:schemeClr>
              </a:buClr>
              <a:buFont typeface="Arial" panose="020B0604020202020204" pitchFamily="34" charset="0"/>
              <a:buChar char="•"/>
            </a:pPr>
            <a:r>
              <a:rPr lang="en-US" sz="2800" dirty="0" smtClean="0"/>
              <a:t>RE densities are difficult to reproduce, so we are not interested in the absolute amplitude. </a:t>
            </a:r>
          </a:p>
          <a:p>
            <a:pPr marL="342900" indent="-342900">
              <a:buClr>
                <a:schemeClr val="bg1">
                  <a:lumMod val="50000"/>
                </a:schemeClr>
              </a:buClr>
              <a:buFont typeface="Arial" panose="020B0604020202020204" pitchFamily="34" charset="0"/>
              <a:buChar char="•"/>
            </a:pPr>
            <a:r>
              <a:rPr lang="en-US" sz="2800" dirty="0" smtClean="0"/>
              <a:t>Instead, we are interested in the spectral shape.</a:t>
            </a:r>
            <a:endParaRPr lang="en-US" sz="2800" dirty="0"/>
          </a:p>
        </p:txBody>
      </p:sp>
      <p:sp>
        <p:nvSpPr>
          <p:cNvPr id="13" name="Slide Number Placeholder 12"/>
          <p:cNvSpPr>
            <a:spLocks noGrp="1"/>
          </p:cNvSpPr>
          <p:nvPr>
            <p:ph type="sldNum" sz="quarter" idx="12"/>
          </p:nvPr>
        </p:nvSpPr>
        <p:spPr/>
        <p:txBody>
          <a:bodyPr/>
          <a:lstStyle/>
          <a:p>
            <a:r>
              <a:rPr lang="en-US" dirty="0" smtClean="0"/>
              <a:t>9</a:t>
            </a:r>
            <a:endParaRPr lang="en-US" dirty="0"/>
          </a:p>
        </p:txBody>
      </p:sp>
      <p:sp>
        <p:nvSpPr>
          <p:cNvPr id="14" name="Date Placeholder 13"/>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805266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88469"/>
            <a:ext cx="4114800" cy="30861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085780"/>
            <a:ext cx="4114800" cy="30861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3082585"/>
            <a:ext cx="4114800" cy="3086100"/>
          </a:xfrm>
          <a:prstGeom prst="rect">
            <a:avLst/>
          </a:prstGeom>
        </p:spPr>
      </p:pic>
      <p:grpSp>
        <p:nvGrpSpPr>
          <p:cNvPr id="3" name="Group 2"/>
          <p:cNvGrpSpPr/>
          <p:nvPr/>
        </p:nvGrpSpPr>
        <p:grpSpPr>
          <a:xfrm>
            <a:off x="1696050" y="2803024"/>
            <a:ext cx="10368420" cy="1531407"/>
            <a:chOff x="1696050" y="2029828"/>
            <a:chExt cx="10368420" cy="1531407"/>
          </a:xfrm>
        </p:grpSpPr>
        <p:sp>
          <p:nvSpPr>
            <p:cNvPr id="16" name="TextBox 15"/>
            <p:cNvSpPr txBox="1"/>
            <p:nvPr/>
          </p:nvSpPr>
          <p:spPr>
            <a:xfrm>
              <a:off x="1696050" y="2029828"/>
              <a:ext cx="998991" cy="584775"/>
            </a:xfrm>
            <a:prstGeom prst="rect">
              <a:avLst/>
            </a:prstGeom>
            <a:noFill/>
          </p:spPr>
          <p:txBody>
            <a:bodyPr wrap="none" rtlCol="0">
              <a:spAutoFit/>
            </a:bodyPr>
            <a:lstStyle/>
            <a:p>
              <a:r>
                <a:rPr lang="en-US" sz="3200" b="1" dirty="0" smtClean="0">
                  <a:solidFill>
                    <a:srgbClr val="FF0000"/>
                  </a:solidFill>
                </a:rPr>
                <a:t>2.7 T</a:t>
              </a:r>
              <a:endParaRPr lang="en-US" sz="3200" b="1" dirty="0">
                <a:solidFill>
                  <a:srgbClr val="FF0000"/>
                </a:solidFill>
              </a:endParaRPr>
            </a:p>
          </p:txBody>
        </p:sp>
        <p:sp>
          <p:nvSpPr>
            <p:cNvPr id="31" name="TextBox 30"/>
            <p:cNvSpPr txBox="1"/>
            <p:nvPr/>
          </p:nvSpPr>
          <p:spPr>
            <a:xfrm>
              <a:off x="9773250" y="2029828"/>
              <a:ext cx="1007007" cy="584775"/>
            </a:xfrm>
            <a:prstGeom prst="rect">
              <a:avLst/>
            </a:prstGeom>
            <a:noFill/>
          </p:spPr>
          <p:txBody>
            <a:bodyPr wrap="none" rtlCol="0">
              <a:spAutoFit/>
            </a:bodyPr>
            <a:lstStyle/>
            <a:p>
              <a:r>
                <a:rPr lang="en-US" sz="3200" b="1" dirty="0" smtClean="0">
                  <a:solidFill>
                    <a:srgbClr val="1403EB"/>
                  </a:solidFill>
                </a:rPr>
                <a:t>7.8 T</a:t>
              </a:r>
              <a:endParaRPr lang="en-US" sz="3200" b="1" dirty="0">
                <a:solidFill>
                  <a:srgbClr val="1403EB"/>
                </a:solidFill>
              </a:endParaRPr>
            </a:p>
          </p:txBody>
        </p:sp>
        <p:sp>
          <p:nvSpPr>
            <p:cNvPr id="17" name="TextBox 16"/>
            <p:cNvSpPr txBox="1"/>
            <p:nvPr/>
          </p:nvSpPr>
          <p:spPr>
            <a:xfrm rot="5400000">
              <a:off x="3269756" y="2858156"/>
              <a:ext cx="1098378" cy="307777"/>
            </a:xfrm>
            <a:prstGeom prst="rect">
              <a:avLst/>
            </a:prstGeom>
            <a:noFill/>
          </p:spPr>
          <p:txBody>
            <a:bodyPr wrap="none" rtlCol="0">
              <a:spAutoFit/>
            </a:bodyPr>
            <a:lstStyle/>
            <a:p>
              <a:r>
                <a:rPr lang="en-US" sz="1400" dirty="0" smtClean="0"/>
                <a:t>1160824024</a:t>
              </a:r>
              <a:endParaRPr lang="en-US" sz="1400" dirty="0"/>
            </a:p>
          </p:txBody>
        </p:sp>
        <p:sp>
          <p:nvSpPr>
            <p:cNvPr id="37" name="TextBox 36"/>
            <p:cNvSpPr txBox="1"/>
            <p:nvPr/>
          </p:nvSpPr>
          <p:spPr>
            <a:xfrm rot="5400000">
              <a:off x="7322794" y="2858156"/>
              <a:ext cx="1098378" cy="307777"/>
            </a:xfrm>
            <a:prstGeom prst="rect">
              <a:avLst/>
            </a:prstGeom>
            <a:noFill/>
          </p:spPr>
          <p:txBody>
            <a:bodyPr wrap="none" rtlCol="0">
              <a:spAutoFit/>
            </a:bodyPr>
            <a:lstStyle/>
            <a:p>
              <a:r>
                <a:rPr lang="en-US" sz="1400" dirty="0" smtClean="0"/>
                <a:t>1160824026</a:t>
              </a:r>
              <a:endParaRPr lang="en-US" sz="1400" dirty="0"/>
            </a:p>
          </p:txBody>
        </p:sp>
        <p:sp>
          <p:nvSpPr>
            <p:cNvPr id="38" name="TextBox 37"/>
            <p:cNvSpPr txBox="1"/>
            <p:nvPr/>
          </p:nvSpPr>
          <p:spPr>
            <a:xfrm rot="5400000">
              <a:off x="11361393" y="2858157"/>
              <a:ext cx="1098378" cy="307777"/>
            </a:xfrm>
            <a:prstGeom prst="rect">
              <a:avLst/>
            </a:prstGeom>
            <a:noFill/>
          </p:spPr>
          <p:txBody>
            <a:bodyPr wrap="none" rtlCol="0">
              <a:spAutoFit/>
            </a:bodyPr>
            <a:lstStyle/>
            <a:p>
              <a:r>
                <a:rPr lang="en-US" sz="1400" dirty="0" smtClean="0"/>
                <a:t>1160902016</a:t>
              </a:r>
              <a:endParaRPr lang="en-US" sz="1400" dirty="0"/>
            </a:p>
          </p:txBody>
        </p:sp>
        <p:sp>
          <p:nvSpPr>
            <p:cNvPr id="22" name="TextBox 21"/>
            <p:cNvSpPr txBox="1"/>
            <p:nvPr/>
          </p:nvSpPr>
          <p:spPr>
            <a:xfrm>
              <a:off x="5734650" y="2029828"/>
              <a:ext cx="1007007" cy="584775"/>
            </a:xfrm>
            <a:prstGeom prst="rect">
              <a:avLst/>
            </a:prstGeom>
            <a:noFill/>
          </p:spPr>
          <p:txBody>
            <a:bodyPr wrap="none" rtlCol="0">
              <a:spAutoFit/>
            </a:bodyPr>
            <a:lstStyle/>
            <a:p>
              <a:r>
                <a:rPr lang="en-US" sz="3200" b="1" dirty="0">
                  <a:solidFill>
                    <a:srgbClr val="17F612"/>
                  </a:solidFill>
                </a:rPr>
                <a:t>5.4 T</a:t>
              </a:r>
            </a:p>
          </p:txBody>
        </p:sp>
      </p:grpSp>
      <p:sp>
        <p:nvSpPr>
          <p:cNvPr id="28" name="TextBox 27"/>
          <p:cNvSpPr txBox="1"/>
          <p:nvPr/>
        </p:nvSpPr>
        <p:spPr>
          <a:xfrm>
            <a:off x="266700" y="1151006"/>
            <a:ext cx="11490300" cy="1384995"/>
          </a:xfrm>
          <a:prstGeom prst="rect">
            <a:avLst/>
          </a:prstGeom>
          <a:noFill/>
        </p:spPr>
        <p:txBody>
          <a:bodyPr wrap="square" rtlCol="0">
            <a:spAutoFit/>
          </a:bodyPr>
          <a:lstStyle/>
          <a:p>
            <a:pPr marL="342900" indent="-342900">
              <a:buClr>
                <a:schemeClr val="bg1">
                  <a:lumMod val="50000"/>
                </a:schemeClr>
              </a:buClr>
              <a:buFont typeface="Arial" panose="020B0604020202020204" pitchFamily="34" charset="0"/>
              <a:buChar char="•"/>
            </a:pPr>
            <a:r>
              <a:rPr lang="en-US" sz="2800" dirty="0" smtClean="0"/>
              <a:t>Select one time-slice near maximum emission during steady plasma parameters.</a:t>
            </a:r>
          </a:p>
          <a:p>
            <a:pPr marL="342900" indent="-342900">
              <a:buClr>
                <a:schemeClr val="bg1">
                  <a:lumMod val="50000"/>
                </a:schemeClr>
              </a:buClr>
              <a:buFont typeface="Arial" panose="020B0604020202020204" pitchFamily="34" charset="0"/>
              <a:buChar char="•"/>
            </a:pPr>
            <a:r>
              <a:rPr lang="en-US" sz="2800" dirty="0" smtClean="0"/>
              <a:t>Take the ratio of two spectra and normalize at one wavelength.</a:t>
            </a:r>
            <a:endParaRPr lang="en-US" sz="2800" dirty="0"/>
          </a:p>
        </p:txBody>
      </p:sp>
      <p:sp>
        <p:nvSpPr>
          <p:cNvPr id="20" name="Title 6"/>
          <p:cNvSpPr>
            <a:spLocks noGrp="1"/>
          </p:cNvSpPr>
          <p:nvPr>
            <p:ph type="title"/>
          </p:nvPr>
        </p:nvSpPr>
        <p:spPr>
          <a:xfrm>
            <a:off x="266393" y="0"/>
            <a:ext cx="10806684" cy="958010"/>
          </a:xfrm>
        </p:spPr>
        <p:txBody>
          <a:bodyPr>
            <a:noAutofit/>
          </a:bodyPr>
          <a:lstStyle/>
          <a:p>
            <a:r>
              <a:rPr lang="en-US" dirty="0" smtClean="0"/>
              <a:t>Synchrotron spectra measured at three B-fields</a:t>
            </a:r>
            <a:endParaRPr lang="en-US" dirty="0"/>
          </a:p>
        </p:txBody>
      </p:sp>
      <p:sp>
        <p:nvSpPr>
          <p:cNvPr id="8" name="Slide Number Placeholder 7"/>
          <p:cNvSpPr>
            <a:spLocks noGrp="1"/>
          </p:cNvSpPr>
          <p:nvPr>
            <p:ph type="sldNum" sz="quarter" idx="12"/>
          </p:nvPr>
        </p:nvSpPr>
        <p:spPr/>
        <p:txBody>
          <a:bodyPr/>
          <a:lstStyle/>
          <a:p>
            <a:r>
              <a:rPr lang="en-US" dirty="0" smtClean="0"/>
              <a:t>10</a:t>
            </a:r>
            <a:endParaRPr lang="en-US" dirty="0"/>
          </a:p>
        </p:txBody>
      </p:sp>
      <p:sp>
        <p:nvSpPr>
          <p:cNvPr id="12" name="Date Placeholder 11"/>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677871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8305" y="1155700"/>
            <a:ext cx="5703695" cy="5021263"/>
          </a:xfrm>
          <a:prstGeom prst="rect">
            <a:avLst/>
          </a:prstGeom>
        </p:spPr>
      </p:pic>
      <p:cxnSp>
        <p:nvCxnSpPr>
          <p:cNvPr id="10" name="Straight Connector 9"/>
          <p:cNvCxnSpPr/>
          <p:nvPr/>
        </p:nvCxnSpPr>
        <p:spPr>
          <a:xfrm>
            <a:off x="266700" y="834138"/>
            <a:ext cx="10706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Content Placeholder 25"/>
          <p:cNvSpPr>
            <a:spLocks noGrp="1"/>
          </p:cNvSpPr>
          <p:nvPr>
            <p:ph sz="half" idx="1"/>
          </p:nvPr>
        </p:nvSpPr>
        <p:spPr>
          <a:xfrm>
            <a:off x="266700" y="1246139"/>
            <a:ext cx="6221605" cy="5020517"/>
          </a:xfrm>
        </p:spPr>
        <p:txBody>
          <a:bodyPr/>
          <a:lstStyle/>
          <a:p>
            <a:pPr marL="0" indent="0">
              <a:buNone/>
            </a:pPr>
            <a:r>
              <a:rPr lang="en-US" dirty="0" smtClean="0"/>
              <a:t>*Relative to the </a:t>
            </a:r>
            <a:r>
              <a:rPr lang="en-US" b="1" dirty="0" smtClean="0">
                <a:solidFill>
                  <a:srgbClr val="17F612"/>
                </a:solidFill>
              </a:rPr>
              <a:t>reference</a:t>
            </a:r>
            <a:r>
              <a:rPr lang="en-US" dirty="0" smtClean="0"/>
              <a:t> spectra</a:t>
            </a:r>
          </a:p>
          <a:p>
            <a:pPr marL="0" indent="0">
              <a:buNone/>
            </a:pPr>
            <a:endParaRPr lang="en-US" dirty="0" smtClean="0"/>
          </a:p>
          <a:p>
            <a:pPr marL="0" indent="0">
              <a:buNone/>
            </a:pPr>
            <a:r>
              <a:rPr lang="en-US" b="1" dirty="0" smtClean="0">
                <a:solidFill>
                  <a:srgbClr val="FF0000"/>
                </a:solidFill>
              </a:rPr>
              <a:t>Positive slope</a:t>
            </a:r>
          </a:p>
          <a:p>
            <a:pPr>
              <a:buClr>
                <a:schemeClr val="bg1">
                  <a:lumMod val="50000"/>
                </a:schemeClr>
              </a:buClr>
            </a:pPr>
            <a:r>
              <a:rPr lang="en-US" dirty="0" smtClean="0"/>
              <a:t>More brightness at longer wavelengths</a:t>
            </a:r>
          </a:p>
          <a:p>
            <a:pPr>
              <a:buClr>
                <a:schemeClr val="bg1">
                  <a:lumMod val="50000"/>
                </a:schemeClr>
              </a:buClr>
            </a:pPr>
            <a:r>
              <a:rPr lang="en-US" dirty="0" smtClean="0"/>
              <a:t>Shifted toward the </a:t>
            </a:r>
            <a:r>
              <a:rPr lang="en-US" b="1" dirty="0" smtClean="0">
                <a:solidFill>
                  <a:srgbClr val="FF0000"/>
                </a:solidFill>
              </a:rPr>
              <a:t>red</a:t>
            </a:r>
          </a:p>
          <a:p>
            <a:endParaRPr lang="en-US" dirty="0"/>
          </a:p>
          <a:p>
            <a:pPr marL="0" indent="0">
              <a:buNone/>
            </a:pPr>
            <a:r>
              <a:rPr lang="en-US" b="1" dirty="0" smtClean="0">
                <a:solidFill>
                  <a:srgbClr val="1403EB"/>
                </a:solidFill>
              </a:rPr>
              <a:t>Negative slope</a:t>
            </a:r>
          </a:p>
          <a:p>
            <a:pPr>
              <a:buClr>
                <a:schemeClr val="bg1">
                  <a:lumMod val="50000"/>
                </a:schemeClr>
              </a:buClr>
            </a:pPr>
            <a:r>
              <a:rPr lang="en-US" dirty="0" smtClean="0"/>
              <a:t>More brightness at shorter wavelengths</a:t>
            </a:r>
          </a:p>
          <a:p>
            <a:pPr>
              <a:buClr>
                <a:schemeClr val="bg1">
                  <a:lumMod val="50000"/>
                </a:schemeClr>
              </a:buClr>
            </a:pPr>
            <a:r>
              <a:rPr lang="en-US" dirty="0" smtClean="0"/>
              <a:t>Shifted toward the </a:t>
            </a:r>
            <a:r>
              <a:rPr lang="en-US" b="1" dirty="0" smtClean="0">
                <a:solidFill>
                  <a:srgbClr val="1403EB"/>
                </a:solidFill>
              </a:rPr>
              <a:t>blue</a:t>
            </a:r>
          </a:p>
          <a:p>
            <a:endParaRPr lang="en-US" dirty="0" smtClean="0"/>
          </a:p>
          <a:p>
            <a:pPr marL="0" indent="0">
              <a:buNone/>
            </a:pPr>
            <a:endParaRPr lang="en-US" dirty="0"/>
          </a:p>
        </p:txBody>
      </p:sp>
      <p:sp>
        <p:nvSpPr>
          <p:cNvPr id="11" name="Title 6"/>
          <p:cNvSpPr>
            <a:spLocks noGrp="1"/>
          </p:cNvSpPr>
          <p:nvPr>
            <p:ph type="title"/>
          </p:nvPr>
        </p:nvSpPr>
        <p:spPr>
          <a:xfrm>
            <a:off x="266700" y="1"/>
            <a:ext cx="10775257" cy="958010"/>
          </a:xfrm>
        </p:spPr>
        <p:txBody>
          <a:bodyPr>
            <a:noAutofit/>
          </a:bodyPr>
          <a:lstStyle/>
          <a:p>
            <a:r>
              <a:rPr lang="en-US" dirty="0" smtClean="0"/>
              <a:t>Comparison of spectra</a:t>
            </a:r>
            <a:endParaRPr lang="en-US" dirty="0"/>
          </a:p>
        </p:txBody>
      </p:sp>
      <p:sp>
        <p:nvSpPr>
          <p:cNvPr id="3" name="Slide Number Placeholder 2"/>
          <p:cNvSpPr>
            <a:spLocks noGrp="1"/>
          </p:cNvSpPr>
          <p:nvPr>
            <p:ph type="sldNum" sz="quarter" idx="12"/>
          </p:nvPr>
        </p:nvSpPr>
        <p:spPr/>
        <p:txBody>
          <a:bodyPr/>
          <a:lstStyle/>
          <a:p>
            <a:r>
              <a:rPr lang="en-US" dirty="0" smtClean="0"/>
              <a:t>11</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845637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88720" y="6374652"/>
            <a:ext cx="9814560" cy="400110"/>
          </a:xfrm>
          <a:prstGeom prst="rect">
            <a:avLst/>
          </a:prstGeom>
          <a:noFill/>
        </p:spPr>
        <p:txBody>
          <a:bodyPr wrap="square" rtlCol="0">
            <a:spAutoFit/>
          </a:bodyPr>
          <a:lstStyle/>
          <a:p>
            <a:pPr algn="ctr"/>
            <a:r>
              <a:rPr lang="en-US" sz="2000" dirty="0" smtClean="0"/>
              <a:t>I.M</a:t>
            </a:r>
            <a:r>
              <a:rPr lang="en-US" sz="2000" dirty="0"/>
              <a:t>. </a:t>
            </a:r>
            <a:r>
              <a:rPr lang="en-US" sz="2000" dirty="0" err="1"/>
              <a:t>Pankratov</a:t>
            </a:r>
            <a:r>
              <a:rPr lang="en-US" sz="2000" dirty="0"/>
              <a:t>. Plasma Phys. Reports </a:t>
            </a:r>
            <a:r>
              <a:rPr lang="en-US" sz="2000" dirty="0" smtClean="0"/>
              <a:t>25 </a:t>
            </a:r>
            <a:r>
              <a:rPr lang="en-US" sz="2000" dirty="0"/>
              <a:t>(1999</a:t>
            </a:r>
            <a:r>
              <a:rPr lang="en-US" sz="2000" dirty="0" smtClean="0"/>
              <a:t>).	J.H</a:t>
            </a:r>
            <a:r>
              <a:rPr lang="en-US" sz="2000" dirty="0"/>
              <a:t>. Yu, et al. </a:t>
            </a:r>
            <a:r>
              <a:rPr lang="en-US" sz="2000" dirty="0" err="1"/>
              <a:t>PoP</a:t>
            </a:r>
            <a:r>
              <a:rPr lang="en-US" sz="2000" dirty="0"/>
              <a:t> </a:t>
            </a:r>
            <a:r>
              <a:rPr lang="en-US" sz="2000" dirty="0" smtClean="0"/>
              <a:t>20 </a:t>
            </a:r>
            <a:r>
              <a:rPr lang="en-US" sz="2000" dirty="0"/>
              <a:t>(2013</a:t>
            </a:r>
            <a:r>
              <a:rPr lang="en-US" sz="2000" dirty="0" smtClean="0"/>
              <a:t>).</a:t>
            </a:r>
          </a:p>
        </p:txBody>
      </p:sp>
      <p:pic>
        <p:nvPicPr>
          <p:cNvPr id="15" name="Content Placeholder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8305" y="1155700"/>
            <a:ext cx="5703695" cy="5021263"/>
          </a:xfrm>
          <a:prstGeom prst="rect">
            <a:avLst/>
          </a:prstGeom>
        </p:spPr>
      </p:pic>
      <p:sp>
        <p:nvSpPr>
          <p:cNvPr id="7" name="Title 6"/>
          <p:cNvSpPr>
            <a:spLocks noGrp="1"/>
          </p:cNvSpPr>
          <p:nvPr>
            <p:ph type="title"/>
          </p:nvPr>
        </p:nvSpPr>
        <p:spPr/>
        <p:txBody>
          <a:bodyPr>
            <a:noAutofit/>
          </a:bodyPr>
          <a:lstStyle/>
          <a:p>
            <a:r>
              <a:rPr lang="en-US" dirty="0" smtClean="0"/>
              <a:t>Comparison of spectra</a:t>
            </a:r>
            <a:endParaRPr lang="en-US" dirty="0"/>
          </a:p>
        </p:txBody>
      </p:sp>
      <p:cxnSp>
        <p:nvCxnSpPr>
          <p:cNvPr id="10" name="Straight Connector 9"/>
          <p:cNvCxnSpPr/>
          <p:nvPr/>
        </p:nvCxnSpPr>
        <p:spPr>
          <a:xfrm>
            <a:off x="266700" y="834138"/>
            <a:ext cx="10706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a:xfrm>
            <a:off x="343495" y="1165325"/>
            <a:ext cx="5797296" cy="4983480"/>
          </a:xfrm>
        </p:spPr>
      </p:pic>
      <p:sp>
        <p:nvSpPr>
          <p:cNvPr id="14" name="TextBox 13"/>
          <p:cNvSpPr txBox="1"/>
          <p:nvPr/>
        </p:nvSpPr>
        <p:spPr>
          <a:xfrm>
            <a:off x="3578429" y="1682740"/>
            <a:ext cx="1007007" cy="584775"/>
          </a:xfrm>
          <a:prstGeom prst="rect">
            <a:avLst/>
          </a:prstGeom>
          <a:noFill/>
        </p:spPr>
        <p:txBody>
          <a:bodyPr wrap="none" rtlCol="0">
            <a:spAutoFit/>
          </a:bodyPr>
          <a:lstStyle/>
          <a:p>
            <a:r>
              <a:rPr lang="en-US" sz="3200" b="1" dirty="0">
                <a:solidFill>
                  <a:srgbClr val="17F612"/>
                </a:solidFill>
              </a:rPr>
              <a:t>5.4 T</a:t>
            </a:r>
          </a:p>
        </p:txBody>
      </p:sp>
      <p:sp>
        <p:nvSpPr>
          <p:cNvPr id="13" name="TextBox 12"/>
          <p:cNvSpPr txBox="1"/>
          <p:nvPr/>
        </p:nvSpPr>
        <p:spPr>
          <a:xfrm>
            <a:off x="1735711" y="1031828"/>
            <a:ext cx="3398944" cy="523220"/>
          </a:xfrm>
          <a:prstGeom prst="rect">
            <a:avLst/>
          </a:prstGeom>
          <a:noFill/>
        </p:spPr>
        <p:txBody>
          <a:bodyPr wrap="none" rtlCol="0">
            <a:spAutoFit/>
          </a:bodyPr>
          <a:lstStyle/>
          <a:p>
            <a:r>
              <a:rPr lang="en-US" sz="2800" dirty="0" smtClean="0"/>
              <a:t>Mono-energetic/pitch</a:t>
            </a:r>
            <a:endParaRPr lang="en-US" sz="2800" dirty="0"/>
          </a:p>
        </p:txBody>
      </p:sp>
      <p:sp>
        <p:nvSpPr>
          <p:cNvPr id="8" name="Slide Number Placeholder 7"/>
          <p:cNvSpPr>
            <a:spLocks noGrp="1"/>
          </p:cNvSpPr>
          <p:nvPr>
            <p:ph type="sldNum" sz="quarter" idx="12"/>
          </p:nvPr>
        </p:nvSpPr>
        <p:spPr/>
        <p:txBody>
          <a:bodyPr/>
          <a:lstStyle/>
          <a:p>
            <a:r>
              <a:rPr lang="en-US" dirty="0" smtClean="0"/>
              <a:t>12</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20024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88305" y="1155700"/>
            <a:ext cx="5703695" cy="5021263"/>
          </a:xfrm>
          <a:prstGeom prst="rect">
            <a:avLst/>
          </a:prstGeom>
        </p:spPr>
      </p:pic>
      <p:pic>
        <p:nvPicPr>
          <p:cNvPr id="22" name="Content Placeholder 21"/>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66700" y="1156010"/>
            <a:ext cx="5766755" cy="5076778"/>
          </a:xfrm>
        </p:spPr>
      </p:pic>
      <p:sp>
        <p:nvSpPr>
          <p:cNvPr id="7" name="Title 6"/>
          <p:cNvSpPr>
            <a:spLocks noGrp="1"/>
          </p:cNvSpPr>
          <p:nvPr>
            <p:ph type="title"/>
          </p:nvPr>
        </p:nvSpPr>
        <p:spPr/>
        <p:txBody>
          <a:bodyPr>
            <a:noAutofit/>
          </a:bodyPr>
          <a:lstStyle/>
          <a:p>
            <a:r>
              <a:rPr lang="en-US" dirty="0" smtClean="0"/>
              <a:t>Comparison of spectra</a:t>
            </a:r>
            <a:endParaRPr lang="en-US" dirty="0"/>
          </a:p>
        </p:txBody>
      </p:sp>
      <p:cxnSp>
        <p:nvCxnSpPr>
          <p:cNvPr id="10" name="Straight Connector 9"/>
          <p:cNvCxnSpPr/>
          <p:nvPr/>
        </p:nvCxnSpPr>
        <p:spPr>
          <a:xfrm>
            <a:off x="266700" y="834138"/>
            <a:ext cx="10706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57562" y="4215870"/>
            <a:ext cx="1838965" cy="954107"/>
          </a:xfrm>
          <a:prstGeom prst="rect">
            <a:avLst/>
          </a:prstGeom>
          <a:noFill/>
        </p:spPr>
        <p:txBody>
          <a:bodyPr wrap="none" rtlCol="0">
            <a:spAutoFit/>
          </a:bodyPr>
          <a:lstStyle/>
          <a:p>
            <a:pPr algn="ctr"/>
            <a:r>
              <a:rPr lang="en-US" sz="2800" dirty="0" smtClean="0"/>
              <a:t>E = 28 MeV</a:t>
            </a:r>
          </a:p>
          <a:p>
            <a:pPr algn="ctr"/>
            <a:r>
              <a:rPr lang="en-US" sz="2800" dirty="0" smtClean="0"/>
              <a:t>pitch = 0.1</a:t>
            </a:r>
            <a:endParaRPr lang="en-US" sz="2800" dirty="0"/>
          </a:p>
        </p:txBody>
      </p:sp>
      <p:sp>
        <p:nvSpPr>
          <p:cNvPr id="17" name="TextBox 16"/>
          <p:cNvSpPr txBox="1"/>
          <p:nvPr/>
        </p:nvSpPr>
        <p:spPr>
          <a:xfrm>
            <a:off x="1735711" y="1031828"/>
            <a:ext cx="3398944" cy="523220"/>
          </a:xfrm>
          <a:prstGeom prst="rect">
            <a:avLst/>
          </a:prstGeom>
          <a:noFill/>
        </p:spPr>
        <p:txBody>
          <a:bodyPr wrap="none" rtlCol="0">
            <a:spAutoFit/>
          </a:bodyPr>
          <a:lstStyle/>
          <a:p>
            <a:r>
              <a:rPr lang="en-US" sz="2800" dirty="0" smtClean="0"/>
              <a:t>Mono-energetic/pitch</a:t>
            </a:r>
            <a:endParaRPr lang="en-US" sz="2800" dirty="0"/>
          </a:p>
        </p:txBody>
      </p:sp>
      <p:sp>
        <p:nvSpPr>
          <p:cNvPr id="18" name="TextBox 17"/>
          <p:cNvSpPr txBox="1"/>
          <p:nvPr/>
        </p:nvSpPr>
        <p:spPr>
          <a:xfrm>
            <a:off x="1188720" y="6374652"/>
            <a:ext cx="9814560" cy="400110"/>
          </a:xfrm>
          <a:prstGeom prst="rect">
            <a:avLst/>
          </a:prstGeom>
          <a:noFill/>
        </p:spPr>
        <p:txBody>
          <a:bodyPr wrap="square" rtlCol="0">
            <a:spAutoFit/>
          </a:bodyPr>
          <a:lstStyle/>
          <a:p>
            <a:pPr algn="ctr"/>
            <a:r>
              <a:rPr lang="en-US" sz="2000" dirty="0" smtClean="0"/>
              <a:t>I.M</a:t>
            </a:r>
            <a:r>
              <a:rPr lang="en-US" sz="2000" dirty="0"/>
              <a:t>. </a:t>
            </a:r>
            <a:r>
              <a:rPr lang="en-US" sz="2000" dirty="0" err="1"/>
              <a:t>Pankratov</a:t>
            </a:r>
            <a:r>
              <a:rPr lang="en-US" sz="2000" dirty="0"/>
              <a:t>. Plasma Phys. Reports </a:t>
            </a:r>
            <a:r>
              <a:rPr lang="en-US" sz="2000" dirty="0" smtClean="0"/>
              <a:t>25 </a:t>
            </a:r>
            <a:r>
              <a:rPr lang="en-US" sz="2000" dirty="0"/>
              <a:t>(1999</a:t>
            </a:r>
            <a:r>
              <a:rPr lang="en-US" sz="2000" dirty="0" smtClean="0"/>
              <a:t>).	J.H</a:t>
            </a:r>
            <a:r>
              <a:rPr lang="en-US" sz="2000" dirty="0"/>
              <a:t>. Yu, et al. </a:t>
            </a:r>
            <a:r>
              <a:rPr lang="en-US" sz="2000" dirty="0" err="1"/>
              <a:t>PoP</a:t>
            </a:r>
            <a:r>
              <a:rPr lang="en-US" sz="2000" dirty="0"/>
              <a:t> </a:t>
            </a:r>
            <a:r>
              <a:rPr lang="en-US" sz="2000" dirty="0" smtClean="0"/>
              <a:t>20 </a:t>
            </a:r>
            <a:r>
              <a:rPr lang="en-US" sz="2000" dirty="0"/>
              <a:t>(2013</a:t>
            </a:r>
            <a:r>
              <a:rPr lang="en-US" sz="2000" dirty="0" smtClean="0"/>
              <a:t>).</a:t>
            </a:r>
          </a:p>
        </p:txBody>
      </p:sp>
      <p:sp>
        <p:nvSpPr>
          <p:cNvPr id="4" name="Slide Number Placeholder 3"/>
          <p:cNvSpPr>
            <a:spLocks noGrp="1"/>
          </p:cNvSpPr>
          <p:nvPr>
            <p:ph type="sldNum" sz="quarter" idx="12"/>
          </p:nvPr>
        </p:nvSpPr>
        <p:spPr/>
        <p:txBody>
          <a:bodyPr/>
          <a:lstStyle/>
          <a:p>
            <a:r>
              <a:rPr lang="en-US" dirty="0" smtClean="0"/>
              <a:t>13</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537920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8305" y="1155700"/>
            <a:ext cx="5703695" cy="5021263"/>
          </a:xfrm>
          <a:prstGeom prst="rect">
            <a:avLst/>
          </a:prstGeom>
        </p:spPr>
      </p:pic>
      <p:pic>
        <p:nvPicPr>
          <p:cNvPr id="22" name="Content Placeholder 2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6700" y="1156010"/>
            <a:ext cx="5766755" cy="5076778"/>
          </a:xfrm>
        </p:spPr>
      </p:pic>
      <p:cxnSp>
        <p:nvCxnSpPr>
          <p:cNvPr id="10" name="Straight Connector 9"/>
          <p:cNvCxnSpPr/>
          <p:nvPr/>
        </p:nvCxnSpPr>
        <p:spPr>
          <a:xfrm>
            <a:off x="266700" y="834138"/>
            <a:ext cx="10706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57562" y="4215870"/>
            <a:ext cx="1838965" cy="954107"/>
          </a:xfrm>
          <a:prstGeom prst="rect">
            <a:avLst/>
          </a:prstGeom>
          <a:noFill/>
        </p:spPr>
        <p:txBody>
          <a:bodyPr wrap="none" rtlCol="0">
            <a:spAutoFit/>
          </a:bodyPr>
          <a:lstStyle/>
          <a:p>
            <a:pPr algn="ctr"/>
            <a:r>
              <a:rPr lang="en-US" sz="2800" dirty="0" smtClean="0"/>
              <a:t>E = 28 MeV</a:t>
            </a:r>
          </a:p>
          <a:p>
            <a:pPr algn="ctr"/>
            <a:r>
              <a:rPr lang="en-US" sz="2800" dirty="0" smtClean="0"/>
              <a:t>pitch = 0.1</a:t>
            </a:r>
            <a:endParaRPr lang="en-US" sz="2800" dirty="0"/>
          </a:p>
        </p:txBody>
      </p:sp>
      <mc:AlternateContent xmlns:mc="http://schemas.openxmlformats.org/markup-compatibility/2006" xmlns:a14="http://schemas.microsoft.com/office/drawing/2010/main">
        <mc:Choice Requires="a14">
          <p:sp>
            <p:nvSpPr>
              <p:cNvPr id="9" name="TextBox 8"/>
              <p:cNvSpPr txBox="1"/>
              <p:nvPr/>
            </p:nvSpPr>
            <p:spPr>
              <a:xfrm>
                <a:off x="5378656" y="2555508"/>
                <a:ext cx="1434688" cy="1769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500" b="1" i="1" smtClean="0">
                          <a:solidFill>
                            <a:srgbClr val="FF0000"/>
                          </a:solidFill>
                          <a:latin typeface="Cambria Math" panose="02040503050406030204" pitchFamily="18" charset="0"/>
                          <a:ea typeface="Cambria Math" panose="02040503050406030204" pitchFamily="18" charset="0"/>
                        </a:rPr>
                        <m:t>≠</m:t>
                      </m:r>
                    </m:oMath>
                  </m:oMathPara>
                </a14:m>
                <a:endParaRPr lang="en-US" b="1"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78656" y="2555508"/>
                <a:ext cx="1434688" cy="1769715"/>
              </a:xfrm>
              <a:prstGeom prst="rect">
                <a:avLst/>
              </a:prstGeom>
              <a:blipFill rotWithShape="0">
                <a:blip r:embed="rId4"/>
                <a:stretch>
                  <a:fillRect/>
                </a:stretch>
              </a:blipFill>
            </p:spPr>
            <p:txBody>
              <a:bodyPr/>
              <a:lstStyle/>
              <a:p>
                <a:r>
                  <a:rPr lang="en-US">
                    <a:noFill/>
                  </a:rPr>
                  <a:t> </a:t>
                </a:r>
              </a:p>
            </p:txBody>
          </p:sp>
        </mc:Fallback>
      </mc:AlternateContent>
      <p:sp>
        <p:nvSpPr>
          <p:cNvPr id="14" name="Title 6"/>
          <p:cNvSpPr>
            <a:spLocks noGrp="1"/>
          </p:cNvSpPr>
          <p:nvPr>
            <p:ph type="title"/>
          </p:nvPr>
        </p:nvSpPr>
        <p:spPr>
          <a:xfrm>
            <a:off x="266700" y="1"/>
            <a:ext cx="10775257" cy="958010"/>
          </a:xfrm>
        </p:spPr>
        <p:txBody>
          <a:bodyPr>
            <a:noAutofit/>
          </a:bodyPr>
          <a:lstStyle/>
          <a:p>
            <a:r>
              <a:rPr lang="en-US" dirty="0" smtClean="0"/>
              <a:t>Comparison of spectra</a:t>
            </a:r>
            <a:endParaRPr lang="en-US" dirty="0"/>
          </a:p>
        </p:txBody>
      </p:sp>
      <p:sp>
        <p:nvSpPr>
          <p:cNvPr id="16" name="TextBox 15"/>
          <p:cNvSpPr txBox="1"/>
          <p:nvPr/>
        </p:nvSpPr>
        <p:spPr>
          <a:xfrm>
            <a:off x="1735711" y="1031828"/>
            <a:ext cx="3398944" cy="523220"/>
          </a:xfrm>
          <a:prstGeom prst="rect">
            <a:avLst/>
          </a:prstGeom>
          <a:noFill/>
        </p:spPr>
        <p:txBody>
          <a:bodyPr wrap="none" rtlCol="0">
            <a:spAutoFit/>
          </a:bodyPr>
          <a:lstStyle/>
          <a:p>
            <a:r>
              <a:rPr lang="en-US" sz="2800" dirty="0" smtClean="0"/>
              <a:t>Mono-energetic/pitch</a:t>
            </a:r>
            <a:endParaRPr lang="en-US" sz="2800" dirty="0"/>
          </a:p>
        </p:txBody>
      </p:sp>
      <p:sp>
        <p:nvSpPr>
          <p:cNvPr id="19" name="TextBox 18"/>
          <p:cNvSpPr txBox="1"/>
          <p:nvPr/>
        </p:nvSpPr>
        <p:spPr>
          <a:xfrm>
            <a:off x="1188720" y="6374652"/>
            <a:ext cx="9814560" cy="400110"/>
          </a:xfrm>
          <a:prstGeom prst="rect">
            <a:avLst/>
          </a:prstGeom>
          <a:noFill/>
        </p:spPr>
        <p:txBody>
          <a:bodyPr wrap="square" rtlCol="0">
            <a:spAutoFit/>
          </a:bodyPr>
          <a:lstStyle/>
          <a:p>
            <a:pPr algn="ctr"/>
            <a:r>
              <a:rPr lang="en-US" sz="2000" dirty="0" smtClean="0"/>
              <a:t>I.M</a:t>
            </a:r>
            <a:r>
              <a:rPr lang="en-US" sz="2000" dirty="0"/>
              <a:t>. </a:t>
            </a:r>
            <a:r>
              <a:rPr lang="en-US" sz="2000" dirty="0" err="1"/>
              <a:t>Pankratov</a:t>
            </a:r>
            <a:r>
              <a:rPr lang="en-US" sz="2000" dirty="0"/>
              <a:t>. Plasma Phys. Reports </a:t>
            </a:r>
            <a:r>
              <a:rPr lang="en-US" sz="2000" dirty="0" smtClean="0"/>
              <a:t>25 </a:t>
            </a:r>
            <a:r>
              <a:rPr lang="en-US" sz="2000" dirty="0"/>
              <a:t>(1999</a:t>
            </a:r>
            <a:r>
              <a:rPr lang="en-US" sz="2000" dirty="0" smtClean="0"/>
              <a:t>).	J.H</a:t>
            </a:r>
            <a:r>
              <a:rPr lang="en-US" sz="2000" dirty="0"/>
              <a:t>. Yu, et al. </a:t>
            </a:r>
            <a:r>
              <a:rPr lang="en-US" sz="2000" dirty="0" err="1"/>
              <a:t>PoP</a:t>
            </a:r>
            <a:r>
              <a:rPr lang="en-US" sz="2000" dirty="0"/>
              <a:t> </a:t>
            </a:r>
            <a:r>
              <a:rPr lang="en-US" sz="2000" dirty="0" smtClean="0"/>
              <a:t>20 </a:t>
            </a:r>
            <a:r>
              <a:rPr lang="en-US" sz="2000" dirty="0"/>
              <a:t>(2013</a:t>
            </a:r>
            <a:r>
              <a:rPr lang="en-US" sz="2000" dirty="0" smtClean="0"/>
              <a:t>).</a:t>
            </a:r>
          </a:p>
        </p:txBody>
      </p:sp>
      <p:sp>
        <p:nvSpPr>
          <p:cNvPr id="4" name="Slide Number Placeholder 3"/>
          <p:cNvSpPr>
            <a:spLocks noGrp="1"/>
          </p:cNvSpPr>
          <p:nvPr>
            <p:ph type="sldNum" sz="quarter" idx="12"/>
          </p:nvPr>
        </p:nvSpPr>
        <p:spPr/>
        <p:txBody>
          <a:bodyPr/>
          <a:lstStyle/>
          <a:p>
            <a:r>
              <a:rPr lang="en-US" dirty="0" smtClean="0"/>
              <a:t>13</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97666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bg1">
                  <a:lumMod val="50000"/>
                </a:schemeClr>
              </a:buClr>
            </a:pPr>
            <a:r>
              <a:rPr lang="en-US" sz="3600" dirty="0" smtClean="0"/>
              <a:t>Runaway electron synchrotron spectra measured at three magnetic fields</a:t>
            </a:r>
          </a:p>
          <a:p>
            <a:pPr>
              <a:buClr>
                <a:schemeClr val="bg1">
                  <a:lumMod val="50000"/>
                </a:schemeClr>
              </a:buClr>
            </a:pPr>
            <a:r>
              <a:rPr lang="en-US" sz="3600" dirty="0" smtClean="0"/>
              <a:t>Visible camera images of synchrotron emission and comparison with SOFT</a:t>
            </a:r>
          </a:p>
          <a:p>
            <a:pPr>
              <a:buClr>
                <a:schemeClr val="bg1">
                  <a:lumMod val="50000"/>
                </a:schemeClr>
              </a:buClr>
            </a:pPr>
            <a:r>
              <a:rPr lang="en-US" sz="3600" dirty="0" smtClean="0"/>
              <a:t>Radial profiles of synchrotron radiation polarization</a:t>
            </a:r>
          </a:p>
          <a:p>
            <a:pPr>
              <a:buClr>
                <a:schemeClr val="bg1">
                  <a:lumMod val="50000"/>
                </a:schemeClr>
              </a:buClr>
            </a:pPr>
            <a:r>
              <a:rPr lang="en-US" sz="3600" dirty="0" smtClean="0"/>
              <a:t>Questions</a:t>
            </a:r>
          </a:p>
          <a:p>
            <a:endParaRPr lang="en-US" sz="2400" dirty="0"/>
          </a:p>
        </p:txBody>
      </p:sp>
      <p:sp>
        <p:nvSpPr>
          <p:cNvPr id="5" name="Title 4"/>
          <p:cNvSpPr>
            <a:spLocks noGrp="1"/>
          </p:cNvSpPr>
          <p:nvPr>
            <p:ph type="title"/>
          </p:nvPr>
        </p:nvSpPr>
        <p:spPr/>
        <p:txBody>
          <a:bodyPr/>
          <a:lstStyle/>
          <a:p>
            <a:r>
              <a:rPr lang="en-US" dirty="0" smtClean="0"/>
              <a:t>Outline</a:t>
            </a:r>
            <a:endParaRPr lang="en-US" dirty="0"/>
          </a:p>
        </p:txBody>
      </p:sp>
      <p:sp>
        <p:nvSpPr>
          <p:cNvPr id="7" name="Slide Number Placeholder 6"/>
          <p:cNvSpPr>
            <a:spLocks noGrp="1"/>
          </p:cNvSpPr>
          <p:nvPr>
            <p:ph type="sldNum" sz="quarter" idx="12"/>
          </p:nvPr>
        </p:nvSpPr>
        <p:spPr/>
        <p:txBody>
          <a:bodyPr/>
          <a:lstStyle/>
          <a:p>
            <a:fld id="{9854AAEC-5CD7-41D4-9346-352482B9D20D}" type="slidenum">
              <a:rPr lang="en-US" smtClean="0"/>
              <a:pPr/>
              <a:t>2</a:t>
            </a:fld>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483969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8305" y="1155700"/>
            <a:ext cx="5703695" cy="5021263"/>
          </a:xfrm>
        </p:spPr>
      </p:pic>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1921" y="905461"/>
            <a:ext cx="6315636" cy="5559987"/>
          </a:xfrm>
        </p:spPr>
      </p:pic>
      <p:sp>
        <p:nvSpPr>
          <p:cNvPr id="7" name="Title 6"/>
          <p:cNvSpPr>
            <a:spLocks noGrp="1"/>
          </p:cNvSpPr>
          <p:nvPr>
            <p:ph type="title"/>
          </p:nvPr>
        </p:nvSpPr>
        <p:spPr/>
        <p:txBody>
          <a:bodyPr>
            <a:noAutofit/>
          </a:bodyPr>
          <a:lstStyle/>
          <a:p>
            <a:r>
              <a:rPr lang="en-US" sz="3800" dirty="0" smtClean="0"/>
              <a:t>Synchrotron emission limits the mono-energetic RE energy</a:t>
            </a:r>
            <a:endParaRPr lang="en-US" sz="3800" dirty="0"/>
          </a:p>
        </p:txBody>
      </p:sp>
      <p:cxnSp>
        <p:nvCxnSpPr>
          <p:cNvPr id="11" name="Straight Connector 10"/>
          <p:cNvCxnSpPr/>
          <p:nvPr/>
        </p:nvCxnSpPr>
        <p:spPr>
          <a:xfrm>
            <a:off x="266700" y="834138"/>
            <a:ext cx="10706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219199" y="1292771"/>
            <a:ext cx="10503730" cy="4403835"/>
            <a:chOff x="1316735" y="1551431"/>
            <a:chExt cx="10406194" cy="4134558"/>
          </a:xfrm>
        </p:grpSpPr>
        <p:sp>
          <p:nvSpPr>
            <p:cNvPr id="21" name="Rectangle 20"/>
            <p:cNvSpPr/>
            <p:nvPr/>
          </p:nvSpPr>
          <p:spPr>
            <a:xfrm>
              <a:off x="7450218" y="3118104"/>
              <a:ext cx="4272711" cy="77724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16735" y="1551431"/>
              <a:ext cx="4727389" cy="413455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044124" y="1551432"/>
              <a:ext cx="1406094" cy="15666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044124" y="3895345"/>
              <a:ext cx="1406094" cy="179064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 name="Slide Number Placeholder 8"/>
          <p:cNvSpPr>
            <a:spLocks noGrp="1"/>
          </p:cNvSpPr>
          <p:nvPr>
            <p:ph type="sldNum" sz="quarter" idx="12"/>
          </p:nvPr>
        </p:nvSpPr>
        <p:spPr/>
        <p:txBody>
          <a:bodyPr/>
          <a:lstStyle/>
          <a:p>
            <a:r>
              <a:rPr lang="en-US" dirty="0" smtClean="0"/>
              <a:t>14</a:t>
            </a:r>
            <a:endParaRPr lang="en-US" dirty="0"/>
          </a:p>
        </p:txBody>
      </p:sp>
      <p:sp>
        <p:nvSpPr>
          <p:cNvPr id="12" name="Date Placeholder 11"/>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08291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6700" y="1879600"/>
            <a:ext cx="5760720" cy="4297362"/>
          </a:xfrm>
        </p:spPr>
        <p:txBody>
          <a:bodyPr/>
          <a:lstStyle/>
          <a:p>
            <a:pPr>
              <a:buClr>
                <a:schemeClr val="bg1">
                  <a:lumMod val="50000"/>
                </a:schemeClr>
              </a:buClr>
            </a:pPr>
            <a:r>
              <a:rPr lang="en-US" dirty="0" smtClean="0"/>
              <a:t>Used experimental parameters for RE evolution in time</a:t>
            </a:r>
          </a:p>
          <a:p>
            <a:pPr>
              <a:buClr>
                <a:schemeClr val="bg1">
                  <a:lumMod val="50000"/>
                </a:schemeClr>
              </a:buClr>
            </a:pPr>
            <a:r>
              <a:rPr lang="en-US" dirty="0" smtClean="0"/>
              <a:t>Emphasize that this is not the full physical picture</a:t>
            </a:r>
          </a:p>
          <a:p>
            <a:pPr>
              <a:buClr>
                <a:schemeClr val="bg1">
                  <a:lumMod val="50000"/>
                </a:schemeClr>
              </a:buClr>
            </a:pPr>
            <a:r>
              <a:rPr lang="en-US" dirty="0" smtClean="0"/>
              <a:t>In fact, simulation predicted REs at times when none were observed experimentally</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32513" y="1317082"/>
            <a:ext cx="5759450" cy="4698498"/>
          </a:xfrm>
        </p:spPr>
      </p:pic>
      <p:sp>
        <p:nvSpPr>
          <p:cNvPr id="4" name="Title 3"/>
          <p:cNvSpPr>
            <a:spLocks noGrp="1"/>
          </p:cNvSpPr>
          <p:nvPr>
            <p:ph type="title"/>
          </p:nvPr>
        </p:nvSpPr>
        <p:spPr/>
        <p:txBody>
          <a:bodyPr/>
          <a:lstStyle/>
          <a:p>
            <a:r>
              <a:rPr lang="en-US" dirty="0" smtClean="0"/>
              <a:t>Very preliminary modeling shows the same trend </a:t>
            </a:r>
            <a:endParaRPr lang="en-US" dirty="0"/>
          </a:p>
        </p:txBody>
      </p:sp>
      <p:sp>
        <p:nvSpPr>
          <p:cNvPr id="6" name="Slide Number Placeholder 5"/>
          <p:cNvSpPr>
            <a:spLocks noGrp="1"/>
          </p:cNvSpPr>
          <p:nvPr>
            <p:ph type="sldNum" sz="quarter" idx="12"/>
          </p:nvPr>
        </p:nvSpPr>
        <p:spPr/>
        <p:txBody>
          <a:bodyPr/>
          <a:lstStyle/>
          <a:p>
            <a:r>
              <a:rPr lang="en-US" dirty="0" smtClean="0"/>
              <a:t>15</a:t>
            </a:r>
            <a:endParaRPr lang="en-US" dirty="0"/>
          </a:p>
        </p:txBody>
      </p:sp>
      <p:sp>
        <p:nvSpPr>
          <p:cNvPr id="8" name="TextBox 7"/>
          <p:cNvSpPr txBox="1"/>
          <p:nvPr/>
        </p:nvSpPr>
        <p:spPr>
          <a:xfrm>
            <a:off x="7010400" y="6025422"/>
            <a:ext cx="4657429" cy="400110"/>
          </a:xfrm>
          <a:prstGeom prst="rect">
            <a:avLst/>
          </a:prstGeom>
          <a:noFill/>
        </p:spPr>
        <p:txBody>
          <a:bodyPr wrap="none" rtlCol="0">
            <a:spAutoFit/>
          </a:bodyPr>
          <a:lstStyle/>
          <a:p>
            <a:r>
              <a:rPr lang="en-US" sz="2000" dirty="0" smtClean="0"/>
              <a:t>From correspondence with Pavel </a:t>
            </a:r>
            <a:r>
              <a:rPr lang="en-US" sz="2000" dirty="0" err="1" smtClean="0"/>
              <a:t>Aleynikov</a:t>
            </a:r>
            <a:r>
              <a:rPr lang="en-US" sz="2000" dirty="0" smtClean="0"/>
              <a:t>.</a:t>
            </a:r>
            <a:endParaRPr lang="en-US" sz="2000" dirty="0"/>
          </a:p>
        </p:txBody>
      </p:sp>
      <p:sp>
        <p:nvSpPr>
          <p:cNvPr id="9" name="TextBox 8"/>
          <p:cNvSpPr txBox="1"/>
          <p:nvPr/>
        </p:nvSpPr>
        <p:spPr>
          <a:xfrm>
            <a:off x="10426700" y="2285738"/>
            <a:ext cx="1007007" cy="584775"/>
          </a:xfrm>
          <a:prstGeom prst="rect">
            <a:avLst/>
          </a:prstGeom>
          <a:noFill/>
        </p:spPr>
        <p:txBody>
          <a:bodyPr wrap="none" rtlCol="0">
            <a:spAutoFit/>
          </a:bodyPr>
          <a:lstStyle/>
          <a:p>
            <a:r>
              <a:rPr lang="en-US" sz="3200" b="1" dirty="0" smtClean="0">
                <a:solidFill>
                  <a:srgbClr val="FF0000"/>
                </a:solidFill>
              </a:rPr>
              <a:t>2.7 T</a:t>
            </a:r>
            <a:endParaRPr lang="en-US" sz="3200" b="1" dirty="0">
              <a:solidFill>
                <a:srgbClr val="FF0000"/>
              </a:solidFill>
            </a:endParaRPr>
          </a:p>
        </p:txBody>
      </p:sp>
      <p:sp>
        <p:nvSpPr>
          <p:cNvPr id="10" name="TextBox 9"/>
          <p:cNvSpPr txBox="1"/>
          <p:nvPr/>
        </p:nvSpPr>
        <p:spPr>
          <a:xfrm>
            <a:off x="9644380" y="3333286"/>
            <a:ext cx="1007007" cy="584775"/>
          </a:xfrm>
          <a:prstGeom prst="rect">
            <a:avLst/>
          </a:prstGeom>
          <a:noFill/>
        </p:spPr>
        <p:txBody>
          <a:bodyPr wrap="none" rtlCol="0">
            <a:spAutoFit/>
          </a:bodyPr>
          <a:lstStyle/>
          <a:p>
            <a:r>
              <a:rPr lang="en-US" sz="3200" b="1" dirty="0" smtClean="0">
                <a:solidFill>
                  <a:srgbClr val="319B39"/>
                </a:solidFill>
              </a:rPr>
              <a:t>5.4 T</a:t>
            </a:r>
          </a:p>
        </p:txBody>
      </p:sp>
      <p:sp>
        <p:nvSpPr>
          <p:cNvPr id="11" name="TextBox 10"/>
          <p:cNvSpPr txBox="1"/>
          <p:nvPr/>
        </p:nvSpPr>
        <p:spPr>
          <a:xfrm>
            <a:off x="7755783" y="3918061"/>
            <a:ext cx="1007007" cy="584775"/>
          </a:xfrm>
          <a:prstGeom prst="rect">
            <a:avLst/>
          </a:prstGeom>
          <a:noFill/>
        </p:spPr>
        <p:txBody>
          <a:bodyPr wrap="none" rtlCol="0">
            <a:spAutoFit/>
          </a:bodyPr>
          <a:lstStyle/>
          <a:p>
            <a:r>
              <a:rPr lang="en-US" sz="3200" b="1" dirty="0" smtClean="0">
                <a:solidFill>
                  <a:srgbClr val="0E02AE"/>
                </a:solidFill>
              </a:rPr>
              <a:t>7.8 T</a:t>
            </a:r>
          </a:p>
        </p:txBody>
      </p:sp>
      <p:sp>
        <p:nvSpPr>
          <p:cNvPr id="12" name="Date Placeholder 11"/>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8350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66700" y="1156447"/>
            <a:ext cx="11658600" cy="5076030"/>
          </a:xfrm>
        </p:spPr>
        <p:txBody>
          <a:bodyPr>
            <a:normAutofit/>
          </a:bodyPr>
          <a:lstStyle/>
          <a:p>
            <a:pPr>
              <a:buClr>
                <a:schemeClr val="bg1">
                  <a:lumMod val="50000"/>
                </a:schemeClr>
              </a:buClr>
            </a:pPr>
            <a:r>
              <a:rPr lang="en-US" sz="3000" dirty="0" smtClean="0"/>
              <a:t>Per particle, synchrotron emission increases and shifts toward shorter wavelengths with increasing magnetic field and energy (for fixed pitch).</a:t>
            </a:r>
          </a:p>
          <a:p>
            <a:pPr>
              <a:buClr>
                <a:schemeClr val="bg1">
                  <a:lumMod val="50000"/>
                </a:schemeClr>
              </a:buClr>
            </a:pPr>
            <a:endParaRPr lang="en-US" sz="3000" dirty="0"/>
          </a:p>
          <a:p>
            <a:pPr>
              <a:buClr>
                <a:schemeClr val="bg1">
                  <a:lumMod val="50000"/>
                </a:schemeClr>
              </a:buClr>
            </a:pPr>
            <a:r>
              <a:rPr lang="en-US" sz="3000" dirty="0" smtClean="0"/>
              <a:t>Measured synchrotron </a:t>
            </a:r>
            <a:r>
              <a:rPr lang="en-US" sz="3000" dirty="0" err="1" smtClean="0"/>
              <a:t>brightnesses</a:t>
            </a:r>
            <a:r>
              <a:rPr lang="en-US" sz="3000" dirty="0" smtClean="0"/>
              <a:t> at three magnetic fields (2.7, 5.4, and 7.8 T) have similar spectral shapes.</a:t>
            </a:r>
          </a:p>
          <a:p>
            <a:pPr>
              <a:buClr>
                <a:schemeClr val="bg1">
                  <a:lumMod val="50000"/>
                </a:schemeClr>
              </a:buClr>
            </a:pPr>
            <a:endParaRPr lang="en-US" sz="3000" dirty="0" smtClean="0">
              <a:sym typeface="Wingdings" panose="05000000000000000000" pitchFamily="2" charset="2"/>
            </a:endParaRPr>
          </a:p>
          <a:p>
            <a:pPr>
              <a:buClr>
                <a:schemeClr val="bg1">
                  <a:lumMod val="50000"/>
                </a:schemeClr>
              </a:buClr>
            </a:pPr>
            <a:r>
              <a:rPr lang="en-US" sz="3000" dirty="0" smtClean="0">
                <a:sym typeface="Wingdings" panose="05000000000000000000" pitchFamily="2" charset="2"/>
              </a:rPr>
              <a:t>Assuming a mono-energetic RE beam at a fixed pitch, an increase in synchrotron emission per particle (from an increase in magnetic field) reduces the energy.</a:t>
            </a:r>
          </a:p>
          <a:p>
            <a:pPr marL="0" indent="0">
              <a:buClr>
                <a:schemeClr val="bg1">
                  <a:lumMod val="50000"/>
                </a:schemeClr>
              </a:buClr>
              <a:buNone/>
            </a:pPr>
            <a:r>
              <a:rPr lang="en-US" sz="3000" dirty="0" smtClean="0">
                <a:solidFill>
                  <a:schemeClr val="bg1">
                    <a:lumMod val="50000"/>
                  </a:schemeClr>
                </a:solidFill>
                <a:sym typeface="Wingdings" panose="05000000000000000000" pitchFamily="2" charset="2"/>
              </a:rPr>
              <a:t>	</a:t>
            </a:r>
            <a:r>
              <a:rPr lang="en-US" sz="3000" dirty="0" smtClean="0">
                <a:sym typeface="Wingdings" panose="05000000000000000000" pitchFamily="2" charset="2"/>
              </a:rPr>
              <a:t> Synchrotron emission is limiting the energy of </a:t>
            </a:r>
            <a:r>
              <a:rPr lang="en-US" sz="3000" dirty="0" err="1" smtClean="0">
                <a:sym typeface="Wingdings" panose="05000000000000000000" pitchFamily="2" charset="2"/>
              </a:rPr>
              <a:t>REs.</a:t>
            </a:r>
            <a:endParaRPr lang="en-US" sz="3000" dirty="0" smtClean="0">
              <a:sym typeface="Wingdings" panose="05000000000000000000" pitchFamily="2" charset="2"/>
            </a:endParaRPr>
          </a:p>
          <a:p>
            <a:pPr>
              <a:buClr>
                <a:schemeClr val="bg1">
                  <a:lumMod val="50000"/>
                </a:schemeClr>
              </a:buClr>
            </a:pPr>
            <a:endParaRPr lang="en-US" sz="3000" dirty="0">
              <a:sym typeface="Wingdings" panose="05000000000000000000" pitchFamily="2" charset="2"/>
            </a:endParaRPr>
          </a:p>
        </p:txBody>
      </p:sp>
      <p:sp>
        <p:nvSpPr>
          <p:cNvPr id="8" name="Title 7"/>
          <p:cNvSpPr>
            <a:spLocks noGrp="1"/>
          </p:cNvSpPr>
          <p:nvPr>
            <p:ph type="title"/>
          </p:nvPr>
        </p:nvSpPr>
        <p:spPr/>
        <p:txBody>
          <a:bodyPr/>
          <a:lstStyle/>
          <a:p>
            <a:r>
              <a:rPr lang="en-US" dirty="0" smtClean="0"/>
              <a:t>Summary, part 1</a:t>
            </a:r>
            <a:endParaRPr lang="en-US" dirty="0"/>
          </a:p>
        </p:txBody>
      </p:sp>
      <p:cxnSp>
        <p:nvCxnSpPr>
          <p:cNvPr id="7" name="Straight Connector 6"/>
          <p:cNvCxnSpPr/>
          <p:nvPr/>
        </p:nvCxnSpPr>
        <p:spPr>
          <a:xfrm>
            <a:off x="266700" y="834138"/>
            <a:ext cx="10706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r>
              <a:rPr lang="en-US" dirty="0" smtClean="0"/>
              <a:t>16</a:t>
            </a:r>
            <a:endParaRPr lang="en-US" dirty="0"/>
          </a:p>
        </p:txBody>
      </p:sp>
      <p:sp>
        <p:nvSpPr>
          <p:cNvPr id="10" name="Date Placeholder 9"/>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042221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chemeClr val="bg1">
                  <a:lumMod val="75000"/>
                </a:schemeClr>
              </a:buClr>
            </a:pPr>
            <a:r>
              <a:rPr lang="en-US" sz="3600" dirty="0" smtClean="0">
                <a:solidFill>
                  <a:schemeClr val="bg1">
                    <a:lumMod val="75000"/>
                  </a:schemeClr>
                </a:solidFill>
              </a:rPr>
              <a:t>Runaway electron synchrotron spectra measured at three magnetic fields</a:t>
            </a:r>
          </a:p>
          <a:p>
            <a:pPr>
              <a:buClr>
                <a:schemeClr val="bg1">
                  <a:lumMod val="50000"/>
                </a:schemeClr>
              </a:buClr>
            </a:pPr>
            <a:r>
              <a:rPr lang="en-US" sz="3600" dirty="0" smtClean="0"/>
              <a:t>Visible camera images of synchrotron emission and comparison with SOFT</a:t>
            </a:r>
          </a:p>
          <a:p>
            <a:pPr>
              <a:buClr>
                <a:schemeClr val="bg1">
                  <a:lumMod val="75000"/>
                </a:schemeClr>
              </a:buClr>
            </a:pPr>
            <a:r>
              <a:rPr lang="en-US" sz="3600" dirty="0" smtClean="0">
                <a:solidFill>
                  <a:schemeClr val="bg1">
                    <a:lumMod val="75000"/>
                  </a:schemeClr>
                </a:solidFill>
              </a:rPr>
              <a:t>Radial profiles of synchrotron radiation polarization</a:t>
            </a:r>
          </a:p>
          <a:p>
            <a:pPr>
              <a:buClr>
                <a:schemeClr val="bg1">
                  <a:lumMod val="75000"/>
                </a:schemeClr>
              </a:buClr>
            </a:pPr>
            <a:r>
              <a:rPr lang="en-US" sz="3600" dirty="0" smtClean="0">
                <a:solidFill>
                  <a:schemeClr val="bg1">
                    <a:lumMod val="75000"/>
                  </a:schemeClr>
                </a:solidFill>
              </a:rPr>
              <a:t>Questions</a:t>
            </a:r>
          </a:p>
          <a:p>
            <a:endParaRPr lang="en-US" dirty="0"/>
          </a:p>
        </p:txBody>
      </p:sp>
      <p:sp>
        <p:nvSpPr>
          <p:cNvPr id="5" name="Title 4"/>
          <p:cNvSpPr>
            <a:spLocks noGrp="1"/>
          </p:cNvSpPr>
          <p:nvPr>
            <p:ph type="title"/>
          </p:nvPr>
        </p:nvSpPr>
        <p:spPr/>
        <p:txBody>
          <a:bodyPr/>
          <a:lstStyle/>
          <a:p>
            <a:r>
              <a:rPr lang="en-US" dirty="0" smtClean="0"/>
              <a:t>Outline</a:t>
            </a:r>
            <a:endParaRPr lang="en-US" dirty="0"/>
          </a:p>
        </p:txBody>
      </p:sp>
      <p:sp>
        <p:nvSpPr>
          <p:cNvPr id="7" name="Slide Number Placeholder 6"/>
          <p:cNvSpPr>
            <a:spLocks noGrp="1"/>
          </p:cNvSpPr>
          <p:nvPr>
            <p:ph type="sldNum" sz="quarter" idx="12"/>
          </p:nvPr>
        </p:nvSpPr>
        <p:spPr/>
        <p:txBody>
          <a:bodyPr/>
          <a:lstStyle/>
          <a:p>
            <a:r>
              <a:rPr lang="en-US" dirty="0" smtClean="0"/>
              <a:t>17</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63656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Synchrotron video</a:t>
            </a:r>
            <a:endParaRPr lang="en-US" dirty="0"/>
          </a:p>
        </p:txBody>
      </p:sp>
      <p:sp>
        <p:nvSpPr>
          <p:cNvPr id="6" name="Slide Number Placeholder 5"/>
          <p:cNvSpPr>
            <a:spLocks noGrp="1"/>
          </p:cNvSpPr>
          <p:nvPr>
            <p:ph type="sldNum" sz="quarter" idx="12"/>
          </p:nvPr>
        </p:nvSpPr>
        <p:spPr/>
        <p:txBody>
          <a:bodyPr/>
          <a:lstStyle/>
          <a:p>
            <a:r>
              <a:rPr lang="en-US" dirty="0" smtClean="0"/>
              <a:t>18</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629205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3_video_display_11404030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4875"/>
          <a:stretch/>
        </p:blipFill>
        <p:spPr>
          <a:xfrm>
            <a:off x="1531751" y="108"/>
            <a:ext cx="9128498" cy="6857784"/>
          </a:xfrm>
          <a:prstGeom prst="rect">
            <a:avLst/>
          </a:prstGeom>
        </p:spPr>
      </p:pic>
      <p:sp>
        <p:nvSpPr>
          <p:cNvPr id="4" name="Slide Number Placeholder 3"/>
          <p:cNvSpPr>
            <a:spLocks noGrp="1"/>
          </p:cNvSpPr>
          <p:nvPr>
            <p:ph type="sldNum" sz="quarter" idx="12"/>
          </p:nvPr>
        </p:nvSpPr>
        <p:spPr/>
        <p:txBody>
          <a:bodyPr/>
          <a:lstStyle/>
          <a:p>
            <a:r>
              <a:rPr lang="en-US" dirty="0" smtClean="0"/>
              <a:t>18</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215182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Synchrotron emission </a:t>
            </a:r>
            <a:r>
              <a:rPr lang="en-US" dirty="0" smtClean="0"/>
              <a:t>captured</a:t>
            </a:r>
            <a:endParaRPr lang="en-US" dirty="0"/>
          </a:p>
        </p:txBody>
      </p:sp>
      <p:pic>
        <p:nvPicPr>
          <p:cNvPr id="6"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917655"/>
            <a:ext cx="6024605" cy="5940345"/>
          </a:xfrm>
        </p:spPr>
      </p:pic>
      <p:pic>
        <p:nvPicPr>
          <p:cNvPr id="7"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3877" y="1512971"/>
            <a:ext cx="5846429" cy="4384823"/>
          </a:xfrm>
        </p:spPr>
      </p:pic>
      <p:sp>
        <p:nvSpPr>
          <p:cNvPr id="8" name="Slide Number Placeholder 7"/>
          <p:cNvSpPr>
            <a:spLocks noGrp="1"/>
          </p:cNvSpPr>
          <p:nvPr>
            <p:ph type="sldNum" sz="quarter" idx="12"/>
          </p:nvPr>
        </p:nvSpPr>
        <p:spPr/>
        <p:txBody>
          <a:bodyPr/>
          <a:lstStyle/>
          <a:p>
            <a:r>
              <a:rPr lang="en-US" dirty="0" smtClean="0"/>
              <a:t>19</a:t>
            </a:r>
            <a:endParaRPr lang="en-US" dirty="0"/>
          </a:p>
        </p:txBody>
      </p:sp>
      <p:sp>
        <p:nvSpPr>
          <p:cNvPr id="9" name="TextBox 8"/>
          <p:cNvSpPr txBox="1"/>
          <p:nvPr/>
        </p:nvSpPr>
        <p:spPr>
          <a:xfrm>
            <a:off x="1452880" y="4480560"/>
            <a:ext cx="1077283" cy="369332"/>
          </a:xfrm>
          <a:prstGeom prst="rect">
            <a:avLst/>
          </a:prstGeom>
          <a:noFill/>
        </p:spPr>
        <p:txBody>
          <a:bodyPr wrap="none" rtlCol="0">
            <a:spAutoFit/>
          </a:bodyPr>
          <a:lstStyle/>
          <a:p>
            <a:r>
              <a:rPr lang="en-US" dirty="0" smtClean="0"/>
              <a:t>saturated</a:t>
            </a:r>
            <a:endParaRPr lang="en-US" dirty="0"/>
          </a:p>
        </p:txBody>
      </p:sp>
      <p:sp>
        <p:nvSpPr>
          <p:cNvPr id="10" name="Date Placeholder 9"/>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22838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Synchrotron emission </a:t>
            </a:r>
            <a:r>
              <a:rPr lang="en-US" dirty="0" smtClean="0"/>
              <a:t>captured</a:t>
            </a:r>
            <a:endParaRPr lang="en-US" dirty="0"/>
          </a:p>
        </p:txBody>
      </p:sp>
      <p:pic>
        <p:nvPicPr>
          <p:cNvPr id="6"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917655"/>
            <a:ext cx="6024605" cy="5940345"/>
          </a:xfrm>
        </p:spPr>
      </p:pic>
      <p:pic>
        <p:nvPicPr>
          <p:cNvPr id="7"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3877" y="1512971"/>
            <a:ext cx="5846429" cy="4384823"/>
          </a:xfr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8640" y1="14082" x2="8640" y2="14082"/>
                        <a14:foregroundMark x1="2770" y1="11538" x2="2770" y2="11538"/>
                        <a14:foregroundMark x1="3679" y1="12717" x2="3679" y2="12717"/>
                        <a14:foregroundMark x1="22571" y1="18797" x2="22571" y2="18797"/>
                        <a14:foregroundMark x1="64076" y1="29094" x2="64076" y2="29094"/>
                        <a14:foregroundMark x1="61141" y1="64578" x2="61141" y2="64578"/>
                        <a14:foregroundMark x1="73584" y1="80769" x2="73584" y2="80769"/>
                        <a14:foregroundMark x1="58537" y1="65012" x2="58537" y2="65012"/>
                        <a14:foregroundMark x1="59239" y1="63213" x2="59239" y2="63213"/>
                        <a14:foregroundMark x1="8227" y1="88337" x2="8227" y2="88337"/>
                        <a14:foregroundMark x1="98925" y1="90571" x2="98925" y2="90571"/>
                      </a14:backgroundRemoval>
                    </a14:imgEffect>
                  </a14:imgLayer>
                </a14:imgProps>
              </a:ext>
              <a:ext uri="{28A0092B-C50C-407E-A947-70E740481C1C}">
                <a14:useLocalDpi xmlns:a14="http://schemas.microsoft.com/office/drawing/2010/main" val="0"/>
              </a:ext>
            </a:extLst>
          </a:blip>
          <a:stretch>
            <a:fillRect/>
          </a:stretch>
        </p:blipFill>
        <p:spPr>
          <a:xfrm>
            <a:off x="6390641" y="1840252"/>
            <a:ext cx="5534660" cy="3688415"/>
          </a:xfrm>
          <a:prstGeom prst="rect">
            <a:avLst/>
          </a:prstGeom>
        </p:spPr>
      </p:pic>
      <p:sp>
        <p:nvSpPr>
          <p:cNvPr id="9" name="Slide Number Placeholder 8"/>
          <p:cNvSpPr>
            <a:spLocks noGrp="1"/>
          </p:cNvSpPr>
          <p:nvPr>
            <p:ph type="sldNum" sz="quarter" idx="12"/>
          </p:nvPr>
        </p:nvSpPr>
        <p:spPr/>
        <p:txBody>
          <a:bodyPr/>
          <a:lstStyle/>
          <a:p>
            <a:r>
              <a:rPr lang="en-US" dirty="0" smtClean="0"/>
              <a:t>19</a:t>
            </a:r>
            <a:endParaRPr lang="en-US" dirty="0"/>
          </a:p>
        </p:txBody>
      </p:sp>
      <p:sp>
        <p:nvSpPr>
          <p:cNvPr id="10" name="TextBox 9"/>
          <p:cNvSpPr txBox="1"/>
          <p:nvPr/>
        </p:nvSpPr>
        <p:spPr>
          <a:xfrm>
            <a:off x="1452880" y="4480560"/>
            <a:ext cx="1077283" cy="369332"/>
          </a:xfrm>
          <a:prstGeom prst="rect">
            <a:avLst/>
          </a:prstGeom>
          <a:noFill/>
        </p:spPr>
        <p:txBody>
          <a:bodyPr wrap="none" rtlCol="0">
            <a:spAutoFit/>
          </a:bodyPr>
          <a:lstStyle/>
          <a:p>
            <a:r>
              <a:rPr lang="en-US" dirty="0" smtClean="0"/>
              <a:t>saturated</a:t>
            </a:r>
            <a:endParaRPr lang="en-US" dirty="0"/>
          </a:p>
        </p:txBody>
      </p:sp>
      <p:sp>
        <p:nvSpPr>
          <p:cNvPr id="11" name="Date Placeholder 10"/>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735559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2" y="0"/>
            <a:ext cx="11625879" cy="958010"/>
          </a:xfrm>
        </p:spPr>
        <p:txBody>
          <a:bodyPr/>
          <a:lstStyle/>
          <a:p>
            <a:r>
              <a:rPr lang="en-US" dirty="0" smtClean="0"/>
              <a:t>Distortion correction</a:t>
            </a:r>
            <a:endParaRPr lang="en-US" dirty="0"/>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 r="-6958"/>
          <a:stretch/>
        </p:blipFill>
        <p:spPr>
          <a:xfrm>
            <a:off x="469021" y="1525285"/>
            <a:ext cx="5704330" cy="4000000"/>
          </a:xfrm>
        </p:spPr>
      </p:pic>
      <p:pic>
        <p:nvPicPr>
          <p:cNvPr id="8" name="Content Placeholder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73" t="5733" r="6115"/>
          <a:stretch/>
        </p:blipFill>
        <p:spPr>
          <a:xfrm>
            <a:off x="6589424" y="1743810"/>
            <a:ext cx="5185352" cy="4000000"/>
          </a:xfrm>
        </p:spPr>
      </p:pic>
      <p:sp>
        <p:nvSpPr>
          <p:cNvPr id="9" name="TextBox 8"/>
          <p:cNvSpPr txBox="1"/>
          <p:nvPr/>
        </p:nvSpPr>
        <p:spPr>
          <a:xfrm>
            <a:off x="7634497" y="5498915"/>
            <a:ext cx="3326039" cy="461665"/>
          </a:xfrm>
          <a:prstGeom prst="rect">
            <a:avLst/>
          </a:prstGeom>
          <a:solidFill>
            <a:schemeClr val="bg1"/>
          </a:solidFill>
        </p:spPr>
        <p:txBody>
          <a:bodyPr wrap="none" rtlCol="0">
            <a:spAutoFit/>
          </a:bodyPr>
          <a:lstStyle/>
          <a:p>
            <a:r>
              <a:rPr lang="en-US" sz="2400" smtClean="0"/>
              <a:t>Normalized pixel radius </a:t>
            </a:r>
            <a:r>
              <a:rPr lang="el-GR" sz="2400" smtClean="0"/>
              <a:t>ρ</a:t>
            </a:r>
            <a:endParaRPr lang="en-US" sz="2400" dirty="0"/>
          </a:p>
        </p:txBody>
      </p:sp>
      <p:sp>
        <p:nvSpPr>
          <p:cNvPr id="10" name="TextBox 9"/>
          <p:cNvSpPr txBox="1"/>
          <p:nvPr/>
        </p:nvSpPr>
        <p:spPr>
          <a:xfrm rot="16200000">
            <a:off x="4370901" y="3512977"/>
            <a:ext cx="4437048" cy="461665"/>
          </a:xfrm>
          <a:prstGeom prst="rect">
            <a:avLst/>
          </a:prstGeom>
          <a:solidFill>
            <a:schemeClr val="bg1"/>
          </a:solidFill>
        </p:spPr>
        <p:txBody>
          <a:bodyPr wrap="none" rtlCol="0">
            <a:spAutoFit/>
          </a:bodyPr>
          <a:lstStyle/>
          <a:p>
            <a:r>
              <a:rPr lang="en-US" sz="2400" dirty="0" smtClean="0"/>
              <a:t>Real space angle from line of sight</a:t>
            </a:r>
            <a:endParaRPr lang="en-US" sz="2400" dirty="0"/>
          </a:p>
        </p:txBody>
      </p:sp>
      <p:sp>
        <p:nvSpPr>
          <p:cNvPr id="12" name="Rectangle 11"/>
          <p:cNvSpPr/>
          <p:nvPr/>
        </p:nvSpPr>
        <p:spPr>
          <a:xfrm>
            <a:off x="7190740" y="1871123"/>
            <a:ext cx="2164080" cy="1463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1403EB"/>
                </a:solidFill>
              </a:rPr>
              <a:t>·</a:t>
            </a:r>
            <a:r>
              <a:rPr lang="en-US" sz="3200" b="1" dirty="0" smtClean="0">
                <a:solidFill>
                  <a:srgbClr val="FF0000"/>
                </a:solidFill>
              </a:rPr>
              <a:t>·</a:t>
            </a:r>
            <a:r>
              <a:rPr lang="en-US" sz="3200" b="1" dirty="0" smtClean="0">
                <a:solidFill>
                  <a:srgbClr val="17F612"/>
                </a:solidFill>
              </a:rPr>
              <a:t>· </a:t>
            </a:r>
            <a:r>
              <a:rPr lang="en-US" sz="2600" dirty="0" smtClean="0">
                <a:solidFill>
                  <a:schemeClr val="tx1"/>
                </a:solidFill>
              </a:rPr>
              <a:t>Data points</a:t>
            </a:r>
          </a:p>
          <a:p>
            <a:r>
              <a:rPr lang="en-US" sz="3200" b="1" dirty="0" smtClean="0">
                <a:solidFill>
                  <a:srgbClr val="1403EB"/>
                </a:solidFill>
              </a:rPr>
              <a:t>-</a:t>
            </a:r>
            <a:r>
              <a:rPr lang="en-US" sz="3200" b="1" dirty="0" smtClean="0">
                <a:solidFill>
                  <a:srgbClr val="FF0000"/>
                </a:solidFill>
              </a:rPr>
              <a:t>-</a:t>
            </a:r>
            <a:r>
              <a:rPr lang="en-US" sz="3200" b="1" dirty="0" smtClean="0">
                <a:solidFill>
                  <a:srgbClr val="17F612"/>
                </a:solidFill>
              </a:rPr>
              <a:t>-</a:t>
            </a:r>
            <a:r>
              <a:rPr lang="en-US" sz="2600" b="1" dirty="0" smtClean="0">
                <a:solidFill>
                  <a:srgbClr val="17F612"/>
                </a:solidFill>
              </a:rPr>
              <a:t> </a:t>
            </a:r>
            <a:r>
              <a:rPr lang="en-US" sz="2600" dirty="0" smtClean="0">
                <a:solidFill>
                  <a:schemeClr val="tx1"/>
                </a:solidFill>
              </a:rPr>
              <a:t>Lines of fit</a:t>
            </a:r>
          </a:p>
          <a:p>
            <a:r>
              <a:rPr lang="en-US" sz="3200" dirty="0" smtClean="0">
                <a:solidFill>
                  <a:schemeClr val="tx1"/>
                </a:solidFill>
              </a:rPr>
              <a:t>―</a:t>
            </a:r>
            <a:r>
              <a:rPr lang="en-US" sz="2600" dirty="0" smtClean="0">
                <a:solidFill>
                  <a:schemeClr val="tx1"/>
                </a:solidFill>
              </a:rPr>
              <a:t> Rectilinear</a:t>
            </a:r>
          </a:p>
        </p:txBody>
      </p:sp>
      <p:cxnSp>
        <p:nvCxnSpPr>
          <p:cNvPr id="5" name="Straight Arrow Connector 4"/>
          <p:cNvCxnSpPr>
            <a:endCxn id="11" idx="5"/>
          </p:cNvCxnSpPr>
          <p:nvPr/>
        </p:nvCxnSpPr>
        <p:spPr>
          <a:xfrm flipH="1" flipV="1">
            <a:off x="2228738" y="2079706"/>
            <a:ext cx="890382" cy="144557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072640" y="192360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47229" y="2248700"/>
            <a:ext cx="464512" cy="707886"/>
          </a:xfrm>
          <a:prstGeom prst="rect">
            <a:avLst/>
          </a:prstGeom>
          <a:noFill/>
        </p:spPr>
        <p:txBody>
          <a:bodyPr wrap="square" rtlCol="0">
            <a:spAutoFit/>
          </a:bodyPr>
          <a:lstStyle/>
          <a:p>
            <a:r>
              <a:rPr lang="el-GR" sz="4000" b="1" dirty="0" smtClean="0">
                <a:solidFill>
                  <a:srgbClr val="00B0F0"/>
                </a:solidFill>
              </a:rPr>
              <a:t>ρ</a:t>
            </a:r>
            <a:endParaRPr lang="en-US" sz="4000" b="1" dirty="0">
              <a:solidFill>
                <a:srgbClr val="00B0F0"/>
              </a:solidFill>
            </a:endParaRPr>
          </a:p>
        </p:txBody>
      </p:sp>
      <p:sp>
        <p:nvSpPr>
          <p:cNvPr id="13" name="Slide Number Placeholder 12"/>
          <p:cNvSpPr>
            <a:spLocks noGrp="1"/>
          </p:cNvSpPr>
          <p:nvPr>
            <p:ph type="sldNum" sz="quarter" idx="12"/>
          </p:nvPr>
        </p:nvSpPr>
        <p:spPr/>
        <p:txBody>
          <a:bodyPr/>
          <a:lstStyle/>
          <a:p>
            <a:r>
              <a:rPr lang="en-US" dirty="0" smtClean="0"/>
              <a:t>20</a:t>
            </a:r>
            <a:endParaRPr lang="en-US" dirty="0"/>
          </a:p>
        </p:txBody>
      </p:sp>
      <p:sp>
        <p:nvSpPr>
          <p:cNvPr id="14" name="Date Placeholder 13"/>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072673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Distortion corrected</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7830" y="1510282"/>
            <a:ext cx="5846429" cy="4384823"/>
          </a:xfrm>
        </p:spPr>
      </p:pic>
      <p:sp>
        <p:nvSpPr>
          <p:cNvPr id="7" name="TextBox 6"/>
          <p:cNvSpPr txBox="1"/>
          <p:nvPr/>
        </p:nvSpPr>
        <p:spPr>
          <a:xfrm>
            <a:off x="1886938" y="1093284"/>
            <a:ext cx="2368212" cy="523220"/>
          </a:xfrm>
          <a:prstGeom prst="rect">
            <a:avLst/>
          </a:prstGeom>
          <a:noFill/>
        </p:spPr>
        <p:txBody>
          <a:bodyPr wrap="none" rtlCol="0">
            <a:spAutoFit/>
          </a:bodyPr>
          <a:lstStyle/>
          <a:p>
            <a:r>
              <a:rPr lang="en-US" sz="2800" dirty="0" smtClean="0"/>
              <a:t>Original image</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803" y="1428046"/>
            <a:ext cx="6065729" cy="4549296"/>
          </a:xfrm>
          <a:prstGeom prst="rect">
            <a:avLst/>
          </a:prstGeom>
        </p:spPr>
      </p:pic>
      <p:sp>
        <p:nvSpPr>
          <p:cNvPr id="9" name="TextBox 8"/>
          <p:cNvSpPr txBox="1"/>
          <p:nvPr/>
        </p:nvSpPr>
        <p:spPr>
          <a:xfrm>
            <a:off x="7860242" y="1093284"/>
            <a:ext cx="2588850" cy="523220"/>
          </a:xfrm>
          <a:prstGeom prst="rect">
            <a:avLst/>
          </a:prstGeom>
          <a:noFill/>
        </p:spPr>
        <p:txBody>
          <a:bodyPr wrap="none" rtlCol="0">
            <a:spAutoFit/>
          </a:bodyPr>
          <a:lstStyle/>
          <a:p>
            <a:r>
              <a:rPr lang="en-US" sz="2800" dirty="0" smtClean="0"/>
              <a:t>Corrected image</a:t>
            </a:r>
            <a:endParaRPr lang="en-US" sz="2400" dirty="0"/>
          </a:p>
        </p:txBody>
      </p:sp>
      <p:sp>
        <p:nvSpPr>
          <p:cNvPr id="10" name="Slide Number Placeholder 9"/>
          <p:cNvSpPr>
            <a:spLocks noGrp="1"/>
          </p:cNvSpPr>
          <p:nvPr>
            <p:ph type="sldNum" sz="quarter" idx="12"/>
          </p:nvPr>
        </p:nvSpPr>
        <p:spPr/>
        <p:txBody>
          <a:bodyPr/>
          <a:lstStyle/>
          <a:p>
            <a:r>
              <a:rPr lang="en-US" dirty="0" smtClean="0"/>
              <a:t>21</a:t>
            </a:r>
            <a:endParaRPr lang="en-US" dirty="0"/>
          </a:p>
        </p:txBody>
      </p:sp>
      <p:sp>
        <p:nvSpPr>
          <p:cNvPr id="11" name="Date Placeholder 10"/>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705222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bg1">
                  <a:lumMod val="50000"/>
                </a:schemeClr>
              </a:buClr>
            </a:pPr>
            <a:r>
              <a:rPr lang="en-US" sz="3600" dirty="0" smtClean="0"/>
              <a:t>Runaway electron synchrotron spectra measured at three magnetic fields</a:t>
            </a:r>
          </a:p>
          <a:p>
            <a:pPr>
              <a:buClr>
                <a:schemeClr val="bg1">
                  <a:lumMod val="75000"/>
                </a:schemeClr>
              </a:buClr>
            </a:pPr>
            <a:r>
              <a:rPr lang="en-US" sz="3600" dirty="0" smtClean="0">
                <a:solidFill>
                  <a:schemeClr val="bg1">
                    <a:lumMod val="75000"/>
                  </a:schemeClr>
                </a:solidFill>
              </a:rPr>
              <a:t>Visible camera images of synchrotron emission and comparison with SOFT</a:t>
            </a:r>
          </a:p>
          <a:p>
            <a:pPr>
              <a:buClr>
                <a:schemeClr val="bg1">
                  <a:lumMod val="75000"/>
                </a:schemeClr>
              </a:buClr>
            </a:pPr>
            <a:r>
              <a:rPr lang="en-US" sz="3600" dirty="0" smtClean="0">
                <a:solidFill>
                  <a:schemeClr val="bg1">
                    <a:lumMod val="75000"/>
                  </a:schemeClr>
                </a:solidFill>
              </a:rPr>
              <a:t>Radial profiles of synchrotron radiation polarization</a:t>
            </a:r>
          </a:p>
          <a:p>
            <a:pPr>
              <a:buClr>
                <a:schemeClr val="bg1">
                  <a:lumMod val="75000"/>
                </a:schemeClr>
              </a:buClr>
            </a:pPr>
            <a:r>
              <a:rPr lang="en-US" sz="3600" dirty="0" smtClean="0">
                <a:solidFill>
                  <a:schemeClr val="bg1">
                    <a:lumMod val="75000"/>
                  </a:schemeClr>
                </a:solidFill>
              </a:rPr>
              <a:t>Questions</a:t>
            </a:r>
          </a:p>
          <a:p>
            <a:endParaRPr lang="en-US" sz="2400" dirty="0"/>
          </a:p>
        </p:txBody>
      </p:sp>
      <p:sp>
        <p:nvSpPr>
          <p:cNvPr id="5" name="Title 4"/>
          <p:cNvSpPr>
            <a:spLocks noGrp="1"/>
          </p:cNvSpPr>
          <p:nvPr>
            <p:ph type="title"/>
          </p:nvPr>
        </p:nvSpPr>
        <p:spPr/>
        <p:txBody>
          <a:bodyPr/>
          <a:lstStyle/>
          <a:p>
            <a:r>
              <a:rPr lang="en-US" dirty="0" smtClean="0"/>
              <a:t>Outline</a:t>
            </a:r>
            <a:endParaRPr lang="en-US" dirty="0"/>
          </a:p>
        </p:txBody>
      </p:sp>
      <p:sp>
        <p:nvSpPr>
          <p:cNvPr id="7" name="Slide Number Placeholder 6"/>
          <p:cNvSpPr>
            <a:spLocks noGrp="1"/>
          </p:cNvSpPr>
          <p:nvPr>
            <p:ph type="sldNum" sz="quarter" idx="12"/>
          </p:nvPr>
        </p:nvSpPr>
        <p:spPr/>
        <p:txBody>
          <a:bodyPr/>
          <a:lstStyle/>
          <a:p>
            <a:r>
              <a:rPr lang="en-US" dirty="0"/>
              <a:t>2</a:t>
            </a:r>
            <a:endParaRPr lang="en-US" dirty="0"/>
          </a:p>
        </p:txBody>
      </p:sp>
      <p:sp>
        <p:nvSpPr>
          <p:cNvPr id="3" name="Date Placeholder 2"/>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970401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SOFT applied to experiment for the first time</a:t>
            </a:r>
            <a:endParaRPr lang="en-US" dirty="0"/>
          </a:p>
        </p:txBody>
      </p:sp>
      <p:sp>
        <p:nvSpPr>
          <p:cNvPr id="7" name="TextBox 6"/>
          <p:cNvSpPr txBox="1"/>
          <p:nvPr/>
        </p:nvSpPr>
        <p:spPr>
          <a:xfrm>
            <a:off x="2719061" y="3198069"/>
            <a:ext cx="731520" cy="1323439"/>
          </a:xfrm>
          <a:prstGeom prst="rect">
            <a:avLst/>
          </a:prstGeom>
          <a:noFill/>
        </p:spPr>
        <p:txBody>
          <a:bodyPr wrap="square" rtlCol="0">
            <a:spAutoFit/>
          </a:bodyPr>
          <a:lstStyle/>
          <a:p>
            <a:pPr algn="ctr"/>
            <a:r>
              <a:rPr lang="en-US" sz="8000" dirty="0" smtClean="0"/>
              <a:t>+</a:t>
            </a:r>
            <a:endParaRPr lang="en-US" sz="80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8217" t="7066" r="13928" b="10800"/>
          <a:stretch/>
        </p:blipFill>
        <p:spPr>
          <a:xfrm>
            <a:off x="455841" y="1701804"/>
            <a:ext cx="2179003" cy="4315968"/>
          </a:xfrm>
          <a:prstGeom prst="rect">
            <a:avLst/>
          </a:prstGeom>
        </p:spPr>
      </p:pic>
      <p:pic>
        <p:nvPicPr>
          <p:cNvPr id="9" name="Content Placeholder 7"/>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0927" t="4840" r="23943" b="25059"/>
          <a:stretch/>
        </p:blipFill>
        <p:spPr>
          <a:xfrm>
            <a:off x="3534798" y="2895095"/>
            <a:ext cx="4032504" cy="1929384"/>
          </a:xfrm>
          <a:prstGeom prst="rect">
            <a:avLst/>
          </a:prstGeom>
        </p:spPr>
      </p:pic>
      <p:sp>
        <p:nvSpPr>
          <p:cNvPr id="10" name="TextBox 9"/>
          <p:cNvSpPr txBox="1"/>
          <p:nvPr/>
        </p:nvSpPr>
        <p:spPr>
          <a:xfrm>
            <a:off x="7664954" y="3198069"/>
            <a:ext cx="731520" cy="1323439"/>
          </a:xfrm>
          <a:prstGeom prst="rect">
            <a:avLst/>
          </a:prstGeom>
          <a:noFill/>
        </p:spPr>
        <p:txBody>
          <a:bodyPr wrap="square" rtlCol="0">
            <a:spAutoFit/>
          </a:bodyPr>
          <a:lstStyle/>
          <a:p>
            <a:pPr algn="ctr"/>
            <a:r>
              <a:rPr lang="en-US" sz="8000" dirty="0"/>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167" y="2238372"/>
            <a:ext cx="3219073" cy="3242830"/>
          </a:xfrm>
          <a:prstGeom prst="rect">
            <a:avLst/>
          </a:prstGeom>
        </p:spPr>
      </p:pic>
      <p:sp>
        <p:nvSpPr>
          <p:cNvPr id="14" name="TextBox 13"/>
          <p:cNvSpPr txBox="1"/>
          <p:nvPr/>
        </p:nvSpPr>
        <p:spPr>
          <a:xfrm>
            <a:off x="6613297" y="2967236"/>
            <a:ext cx="898964" cy="461665"/>
          </a:xfrm>
          <a:prstGeom prst="rect">
            <a:avLst/>
          </a:prstGeom>
          <a:noFill/>
        </p:spPr>
        <p:txBody>
          <a:bodyPr wrap="none" rtlCol="0">
            <a:spAutoFit/>
          </a:bodyPr>
          <a:lstStyle/>
          <a:p>
            <a:r>
              <a:rPr lang="en-US" sz="2400" b="1" dirty="0" smtClean="0">
                <a:solidFill>
                  <a:schemeClr val="bg1"/>
                </a:solidFill>
              </a:rPr>
              <a:t>CODE</a:t>
            </a:r>
            <a:endParaRPr lang="en-US" sz="2400" b="1" dirty="0">
              <a:solidFill>
                <a:schemeClr val="bg1"/>
              </a:solidFill>
            </a:endParaRPr>
          </a:p>
        </p:txBody>
      </p:sp>
      <p:sp>
        <p:nvSpPr>
          <p:cNvPr id="15" name="TextBox 14"/>
          <p:cNvSpPr txBox="1"/>
          <p:nvPr/>
        </p:nvSpPr>
        <p:spPr>
          <a:xfrm>
            <a:off x="10935961" y="2238372"/>
            <a:ext cx="832279" cy="461665"/>
          </a:xfrm>
          <a:prstGeom prst="rect">
            <a:avLst/>
          </a:prstGeom>
          <a:noFill/>
        </p:spPr>
        <p:txBody>
          <a:bodyPr wrap="none" rtlCol="0">
            <a:spAutoFit/>
          </a:bodyPr>
          <a:lstStyle/>
          <a:p>
            <a:r>
              <a:rPr lang="en-US" sz="2400" b="1" dirty="0" smtClean="0">
                <a:solidFill>
                  <a:schemeClr val="bg1"/>
                </a:solidFill>
              </a:rPr>
              <a:t>SOFT</a:t>
            </a:r>
            <a:endParaRPr lang="en-US" sz="2400" b="1" dirty="0">
              <a:solidFill>
                <a:schemeClr val="bg1"/>
              </a:solidFill>
            </a:endParaRPr>
          </a:p>
        </p:txBody>
      </p:sp>
      <p:sp>
        <p:nvSpPr>
          <p:cNvPr id="16" name="TextBox 15"/>
          <p:cNvSpPr txBox="1"/>
          <p:nvPr/>
        </p:nvSpPr>
        <p:spPr>
          <a:xfrm>
            <a:off x="518426" y="958011"/>
            <a:ext cx="2053832" cy="830997"/>
          </a:xfrm>
          <a:prstGeom prst="rect">
            <a:avLst/>
          </a:prstGeom>
          <a:noFill/>
        </p:spPr>
        <p:txBody>
          <a:bodyPr wrap="none" rtlCol="0">
            <a:spAutoFit/>
          </a:bodyPr>
          <a:lstStyle/>
          <a:p>
            <a:pPr algn="ctr"/>
            <a:r>
              <a:rPr lang="en-US" sz="2400" dirty="0" smtClean="0"/>
              <a:t>Uniform radial </a:t>
            </a:r>
          </a:p>
          <a:p>
            <a:pPr algn="ctr"/>
            <a:r>
              <a:rPr lang="en-US" sz="2400" dirty="0" smtClean="0"/>
              <a:t>distribution</a:t>
            </a:r>
            <a:endParaRPr lang="en-US" sz="2400" dirty="0"/>
          </a:p>
        </p:txBody>
      </p:sp>
      <p:sp>
        <p:nvSpPr>
          <p:cNvPr id="2" name="Rectangle 1"/>
          <p:cNvSpPr/>
          <p:nvPr/>
        </p:nvSpPr>
        <p:spPr>
          <a:xfrm>
            <a:off x="1307591" y="6108689"/>
            <a:ext cx="10223373" cy="707886"/>
          </a:xfrm>
          <a:prstGeom prst="rect">
            <a:avLst/>
          </a:prstGeom>
        </p:spPr>
        <p:txBody>
          <a:bodyPr wrap="square">
            <a:spAutoFit/>
          </a:bodyPr>
          <a:lstStyle/>
          <a:p>
            <a:pPr algn="ctr"/>
            <a:r>
              <a:rPr lang="en-US" sz="2000" dirty="0" smtClean="0"/>
              <a:t>M</a:t>
            </a:r>
            <a:r>
              <a:rPr lang="en-US" sz="2000" dirty="0"/>
              <a:t>. Hoppe, et al. Synthetic synchrotron diagnostic for runaway electrons in tokamaks. In progress</a:t>
            </a:r>
            <a:r>
              <a:rPr lang="en-US" sz="2000" dirty="0" smtClean="0"/>
              <a:t>.</a:t>
            </a:r>
          </a:p>
          <a:p>
            <a:pPr algn="ctr"/>
            <a:r>
              <a:rPr lang="en-US" sz="2000" dirty="0" smtClean="0"/>
              <a:t>M</a:t>
            </a:r>
            <a:r>
              <a:rPr lang="en-US" sz="2000" dirty="0"/>
              <a:t>. </a:t>
            </a:r>
            <a:r>
              <a:rPr lang="en-US" sz="2000" dirty="0" err="1"/>
              <a:t>Landreman</a:t>
            </a:r>
            <a:r>
              <a:rPr lang="en-US" sz="2000" dirty="0"/>
              <a:t>, et al. CPC </a:t>
            </a:r>
            <a:r>
              <a:rPr lang="en-US" sz="2000" dirty="0" smtClean="0"/>
              <a:t>(2014)	     A</a:t>
            </a:r>
            <a:r>
              <a:rPr lang="en-US" sz="2000" dirty="0"/>
              <a:t>. Stahl, et al. </a:t>
            </a:r>
            <a:r>
              <a:rPr lang="en-US" sz="2000" dirty="0" smtClean="0"/>
              <a:t>NF (2016)</a:t>
            </a:r>
            <a:endParaRPr lang="en-US" sz="2000" dirty="0"/>
          </a:p>
        </p:txBody>
      </p:sp>
      <p:sp>
        <p:nvSpPr>
          <p:cNvPr id="11" name="Slide Number Placeholder 10"/>
          <p:cNvSpPr>
            <a:spLocks noGrp="1"/>
          </p:cNvSpPr>
          <p:nvPr>
            <p:ph type="sldNum" sz="quarter" idx="12"/>
          </p:nvPr>
        </p:nvSpPr>
        <p:spPr/>
        <p:txBody>
          <a:bodyPr/>
          <a:lstStyle/>
          <a:p>
            <a:r>
              <a:rPr lang="en-US" dirty="0" smtClean="0"/>
              <a:t>22</a:t>
            </a:r>
            <a:endParaRPr lang="en-US" dirty="0"/>
          </a:p>
        </p:txBody>
      </p:sp>
      <p:sp>
        <p:nvSpPr>
          <p:cNvPr id="12" name="Date Placeholder 11"/>
          <p:cNvSpPr>
            <a:spLocks noGrp="1"/>
          </p:cNvSpPr>
          <p:nvPr>
            <p:ph type="dt" sz="half" idx="10"/>
          </p:nvPr>
        </p:nvSpPr>
        <p:spPr/>
        <p:txBody>
          <a:bodyPr/>
          <a:lstStyle/>
          <a:p>
            <a:r>
              <a:rPr lang="en-US" dirty="0" smtClean="0"/>
              <a:t>REM, June 2017</a:t>
            </a:r>
            <a:endParaRPr lang="en-US" dirty="0"/>
          </a:p>
        </p:txBody>
      </p:sp>
    </p:spTree>
    <p:extLst>
      <p:ext uri="{BB962C8B-B14F-4D97-AF65-F5344CB8AC3E}">
        <p14:creationId xmlns:p14="http://schemas.microsoft.com/office/powerpoint/2010/main" val="140261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Good agreement between experiment and SOFT</a:t>
            </a:r>
          </a:p>
        </p:txBody>
      </p:sp>
      <p:pic>
        <p:nvPicPr>
          <p:cNvPr id="6" name="Content Placeholder 6"/>
          <p:cNvPicPr>
            <a:picLocks noChangeAspect="1"/>
          </p:cNvPicPr>
          <p:nvPr/>
        </p:nvPicPr>
        <p:blipFill rotWithShape="1">
          <a:blip r:embed="rId2">
            <a:extLst>
              <a:ext uri="{28A0092B-C50C-407E-A947-70E740481C1C}">
                <a14:useLocalDpi xmlns:a14="http://schemas.microsoft.com/office/drawing/2010/main" val="0"/>
              </a:ext>
            </a:extLst>
          </a:blip>
          <a:srcRect b="5985"/>
          <a:stretch/>
        </p:blipFill>
        <p:spPr>
          <a:xfrm>
            <a:off x="19663" y="1301547"/>
            <a:ext cx="5704332" cy="4022200"/>
          </a:xfrm>
          <a:prstGeom prst="rect">
            <a:avLst/>
          </a:prstGeom>
        </p:spPr>
      </p:pic>
      <p:sp>
        <p:nvSpPr>
          <p:cNvPr id="8" name="Rectangle 7"/>
          <p:cNvSpPr>
            <a:spLocks noChangeAspect="1"/>
          </p:cNvSpPr>
          <p:nvPr/>
        </p:nvSpPr>
        <p:spPr>
          <a:xfrm rot="21437632">
            <a:off x="5980652" y="1572740"/>
            <a:ext cx="5968706" cy="3670469"/>
          </a:xfrm>
          <a:prstGeom prst="rect">
            <a:avLst/>
          </a:prstGeom>
          <a:blipFill dpi="0" rotWithShape="1">
            <a:blip r:embed="rId3">
              <a:extLst>
                <a:ext uri="{28A0092B-C50C-407E-A947-70E740481C1C}">
                  <a14:useLocalDpi xmlns:a14="http://schemas.microsoft.com/office/drawing/2010/main" val="0"/>
                </a:ext>
              </a:extLst>
            </a:blip>
            <a:srcRect/>
            <a:stretch>
              <a:fillRect l="-32792" t="-62467" r="-13584" b="-747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r>
              <a:rPr lang="en-US" dirty="0" smtClean="0"/>
              <a:t>23</a:t>
            </a:r>
            <a:endParaRPr lang="en-US" dirty="0"/>
          </a:p>
        </p:txBody>
      </p:sp>
      <p:sp>
        <p:nvSpPr>
          <p:cNvPr id="10" name="Date Placeholder 9"/>
          <p:cNvSpPr>
            <a:spLocks noGrp="1"/>
          </p:cNvSpPr>
          <p:nvPr>
            <p:ph type="dt" sz="half" idx="10"/>
          </p:nvPr>
        </p:nvSpPr>
        <p:spPr/>
        <p:txBody>
          <a:bodyPr/>
          <a:lstStyle/>
          <a:p>
            <a:r>
              <a:rPr lang="en-US" smtClean="0"/>
              <a:t>REM, June 2017</a:t>
            </a:r>
            <a:endParaRPr lang="en-US" dirty="0"/>
          </a:p>
        </p:txBody>
      </p:sp>
      <p:sp>
        <p:nvSpPr>
          <p:cNvPr id="13" name="Rectangle 12"/>
          <p:cNvSpPr/>
          <p:nvPr/>
        </p:nvSpPr>
        <p:spPr>
          <a:xfrm>
            <a:off x="1307591" y="6108689"/>
            <a:ext cx="10223373" cy="707886"/>
          </a:xfrm>
          <a:prstGeom prst="rect">
            <a:avLst/>
          </a:prstGeom>
        </p:spPr>
        <p:txBody>
          <a:bodyPr wrap="square">
            <a:spAutoFit/>
          </a:bodyPr>
          <a:lstStyle/>
          <a:p>
            <a:pPr algn="ctr"/>
            <a:r>
              <a:rPr lang="en-US" sz="2000" dirty="0" smtClean="0"/>
              <a:t>M</a:t>
            </a:r>
            <a:r>
              <a:rPr lang="en-US" sz="2000" dirty="0"/>
              <a:t>. Hoppe, et al. Synthetic synchrotron diagnostic for runaway electrons in tokamaks. In progress</a:t>
            </a:r>
            <a:r>
              <a:rPr lang="en-US" sz="2000" dirty="0" smtClean="0"/>
              <a:t>.</a:t>
            </a:r>
          </a:p>
          <a:p>
            <a:pPr algn="ctr"/>
            <a:r>
              <a:rPr lang="en-US" sz="2000" dirty="0" smtClean="0"/>
              <a:t>M</a:t>
            </a:r>
            <a:r>
              <a:rPr lang="en-US" sz="2000" dirty="0"/>
              <a:t>. </a:t>
            </a:r>
            <a:r>
              <a:rPr lang="en-US" sz="2000" dirty="0" err="1"/>
              <a:t>Landreman</a:t>
            </a:r>
            <a:r>
              <a:rPr lang="en-US" sz="2000" dirty="0"/>
              <a:t>, et al. CPC </a:t>
            </a:r>
            <a:r>
              <a:rPr lang="en-US" sz="2000" dirty="0" smtClean="0"/>
              <a:t>(2014)	     A</a:t>
            </a:r>
            <a:r>
              <a:rPr lang="en-US" sz="2000" dirty="0"/>
              <a:t>. Stahl, et al. </a:t>
            </a:r>
            <a:r>
              <a:rPr lang="en-US" sz="2000" dirty="0" smtClean="0"/>
              <a:t>NF (2016)</a:t>
            </a:r>
            <a:endParaRPr lang="en-US" sz="2000" dirty="0"/>
          </a:p>
        </p:txBody>
      </p:sp>
    </p:spTree>
    <p:extLst>
      <p:ext uri="{BB962C8B-B14F-4D97-AF65-F5344CB8AC3E}">
        <p14:creationId xmlns:p14="http://schemas.microsoft.com/office/powerpoint/2010/main" val="3389467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6700" y="1593758"/>
            <a:ext cx="8790375" cy="5127718"/>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13895" y="1473201"/>
            <a:ext cx="3178105" cy="5103195"/>
          </a:xfrm>
        </p:spPr>
      </p:pic>
      <p:sp>
        <p:nvSpPr>
          <p:cNvPr id="4" name="Title 3"/>
          <p:cNvSpPr>
            <a:spLocks noGrp="1"/>
          </p:cNvSpPr>
          <p:nvPr>
            <p:ph type="title"/>
          </p:nvPr>
        </p:nvSpPr>
        <p:spPr/>
        <p:txBody>
          <a:bodyPr/>
          <a:lstStyle/>
          <a:p>
            <a:r>
              <a:rPr lang="en-US" dirty="0" smtClean="0"/>
              <a:t>RE energy evolution will also vary in space</a:t>
            </a:r>
            <a:endParaRPr lang="en-US" dirty="0"/>
          </a:p>
        </p:txBody>
      </p:sp>
      <p:sp>
        <p:nvSpPr>
          <p:cNvPr id="9" name="Rectangle 8"/>
          <p:cNvSpPr/>
          <p:nvPr/>
        </p:nvSpPr>
        <p:spPr>
          <a:xfrm>
            <a:off x="9596924" y="1696721"/>
            <a:ext cx="2204720" cy="13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6700" y="1029376"/>
            <a:ext cx="11252119" cy="523220"/>
          </a:xfrm>
          <a:prstGeom prst="rect">
            <a:avLst/>
          </a:prstGeom>
          <a:noFill/>
        </p:spPr>
        <p:txBody>
          <a:bodyPr wrap="none" rtlCol="0">
            <a:spAutoFit/>
          </a:bodyPr>
          <a:lstStyle/>
          <a:p>
            <a:r>
              <a:rPr lang="en-US" sz="2800" dirty="0" smtClean="0"/>
              <a:t>Consider rational surfaces – there exists a trade-off in RE </a:t>
            </a:r>
            <a:r>
              <a:rPr lang="en-US" sz="2800" b="1" dirty="0" smtClean="0"/>
              <a:t>energy</a:t>
            </a:r>
            <a:r>
              <a:rPr lang="en-US" sz="2800" dirty="0" smtClean="0"/>
              <a:t> and </a:t>
            </a:r>
            <a:r>
              <a:rPr lang="en-US" sz="2800" b="1" dirty="0" smtClean="0"/>
              <a:t>density</a:t>
            </a:r>
            <a:endParaRPr lang="en-US" sz="2800" b="1" dirty="0"/>
          </a:p>
        </p:txBody>
      </p:sp>
      <p:pic>
        <p:nvPicPr>
          <p:cNvPr id="1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5239" t="34602" r="12708" b="44891"/>
          <a:stretch/>
        </p:blipFill>
        <p:spPr>
          <a:xfrm>
            <a:off x="5465669" y="3084965"/>
            <a:ext cx="2999233" cy="1626942"/>
          </a:xfrm>
          <a:prstGeom prst="rect">
            <a:avLst/>
          </a:prstGeom>
        </p:spPr>
      </p:pic>
      <p:sp>
        <p:nvSpPr>
          <p:cNvPr id="3" name="Slide Number Placeholder 2"/>
          <p:cNvSpPr>
            <a:spLocks noGrp="1"/>
          </p:cNvSpPr>
          <p:nvPr>
            <p:ph type="sldNum" sz="quarter" idx="12"/>
          </p:nvPr>
        </p:nvSpPr>
        <p:spPr/>
        <p:txBody>
          <a:bodyPr/>
          <a:lstStyle/>
          <a:p>
            <a:r>
              <a:rPr lang="en-US" dirty="0" smtClean="0"/>
              <a:t>24</a:t>
            </a:r>
            <a:endParaRPr lang="en-US" dirty="0"/>
          </a:p>
        </p:txBody>
      </p:sp>
      <p:sp>
        <p:nvSpPr>
          <p:cNvPr id="12" name="Date Placeholder 11"/>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214245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0" y="1156446"/>
            <a:ext cx="11658600" cy="5565029"/>
          </a:xfrm>
        </p:spPr>
        <p:txBody>
          <a:bodyPr>
            <a:normAutofit/>
          </a:bodyPr>
          <a:lstStyle/>
          <a:p>
            <a:pPr>
              <a:buClr>
                <a:schemeClr val="bg1">
                  <a:lumMod val="50000"/>
                </a:schemeClr>
              </a:buClr>
            </a:pPr>
            <a:r>
              <a:rPr lang="en-US" dirty="0" smtClean="0"/>
              <a:t>New </a:t>
            </a:r>
            <a:r>
              <a:rPr lang="en-US" dirty="0" smtClean="0"/>
              <a:t>synthetic camera diagnostic SOFT (with inputs from momentum space solver CODE) shows promise in reproducing experimental synchrotron images</a:t>
            </a:r>
          </a:p>
          <a:p>
            <a:pPr>
              <a:buClr>
                <a:schemeClr val="bg1">
                  <a:lumMod val="50000"/>
                </a:schemeClr>
              </a:buClr>
            </a:pPr>
            <a:endParaRPr lang="en-US" dirty="0" smtClean="0"/>
          </a:p>
          <a:p>
            <a:pPr>
              <a:buClr>
                <a:schemeClr val="bg1">
                  <a:lumMod val="50000"/>
                </a:schemeClr>
              </a:buClr>
            </a:pPr>
            <a:r>
              <a:rPr lang="en-US" dirty="0" smtClean="0"/>
              <a:t>However</a:t>
            </a:r>
            <a:r>
              <a:rPr lang="en-US" dirty="0" smtClean="0"/>
              <a:t>, the apparent lack of a unique solution makes it difficult to solve the inverse problem and requires us to solve the forward problem (simulations)</a:t>
            </a:r>
          </a:p>
          <a:p>
            <a:pPr>
              <a:buClr>
                <a:schemeClr val="bg1">
                  <a:lumMod val="50000"/>
                </a:schemeClr>
              </a:buClr>
            </a:pPr>
            <a:endParaRPr lang="en-US" dirty="0" smtClean="0"/>
          </a:p>
          <a:p>
            <a:pPr>
              <a:buClr>
                <a:schemeClr val="bg1">
                  <a:lumMod val="50000"/>
                </a:schemeClr>
              </a:buClr>
            </a:pPr>
            <a:r>
              <a:rPr lang="en-US" dirty="0" smtClean="0"/>
              <a:t>Momentum </a:t>
            </a:r>
            <a:r>
              <a:rPr lang="en-US" dirty="0" smtClean="0"/>
              <a:t>and real space evolutions of REs are coupled as plasma parameters vary in space, so a coupled solver will likely be </a:t>
            </a:r>
            <a:r>
              <a:rPr lang="en-US" dirty="0" smtClean="0"/>
              <a:t>needed</a:t>
            </a:r>
            <a:endParaRPr lang="en-US" dirty="0" smtClean="0"/>
          </a:p>
        </p:txBody>
      </p:sp>
      <p:sp>
        <p:nvSpPr>
          <p:cNvPr id="4" name="Title 3"/>
          <p:cNvSpPr>
            <a:spLocks noGrp="1"/>
          </p:cNvSpPr>
          <p:nvPr>
            <p:ph type="title"/>
          </p:nvPr>
        </p:nvSpPr>
        <p:spPr/>
        <p:txBody>
          <a:bodyPr/>
          <a:lstStyle/>
          <a:p>
            <a:r>
              <a:rPr lang="en-US" dirty="0" smtClean="0"/>
              <a:t>Summary, part 2</a:t>
            </a:r>
            <a:endParaRPr lang="en-US" dirty="0"/>
          </a:p>
        </p:txBody>
      </p:sp>
      <p:sp>
        <p:nvSpPr>
          <p:cNvPr id="7" name="Slide Number Placeholder 6"/>
          <p:cNvSpPr>
            <a:spLocks noGrp="1"/>
          </p:cNvSpPr>
          <p:nvPr>
            <p:ph type="sldNum" sz="quarter" idx="12"/>
          </p:nvPr>
        </p:nvSpPr>
        <p:spPr/>
        <p:txBody>
          <a:bodyPr/>
          <a:lstStyle/>
          <a:p>
            <a:r>
              <a:rPr lang="en-US" dirty="0" smtClean="0"/>
              <a:t>25</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941323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chemeClr val="bg1">
                  <a:lumMod val="75000"/>
                </a:schemeClr>
              </a:buClr>
            </a:pPr>
            <a:r>
              <a:rPr lang="en-US" sz="3600" dirty="0" smtClean="0">
                <a:solidFill>
                  <a:schemeClr val="bg1">
                    <a:lumMod val="75000"/>
                  </a:schemeClr>
                </a:solidFill>
              </a:rPr>
              <a:t>Runaway electron synchrotron spectra measured at three magnetic fields</a:t>
            </a:r>
          </a:p>
          <a:p>
            <a:pPr>
              <a:buClr>
                <a:schemeClr val="bg1">
                  <a:lumMod val="75000"/>
                </a:schemeClr>
              </a:buClr>
            </a:pPr>
            <a:r>
              <a:rPr lang="en-US" sz="3600" dirty="0" smtClean="0">
                <a:solidFill>
                  <a:schemeClr val="bg1">
                    <a:lumMod val="75000"/>
                  </a:schemeClr>
                </a:solidFill>
              </a:rPr>
              <a:t>Visible camera images of synchrotron emission and comparison with SOFT</a:t>
            </a:r>
          </a:p>
          <a:p>
            <a:pPr>
              <a:buClr>
                <a:schemeClr val="bg1">
                  <a:lumMod val="50000"/>
                </a:schemeClr>
              </a:buClr>
            </a:pPr>
            <a:r>
              <a:rPr lang="en-US" sz="3600" dirty="0" smtClean="0"/>
              <a:t>Radial profiles of synchrotron radiation polarization</a:t>
            </a:r>
          </a:p>
          <a:p>
            <a:pPr>
              <a:buClr>
                <a:schemeClr val="bg1">
                  <a:lumMod val="75000"/>
                </a:schemeClr>
              </a:buClr>
            </a:pPr>
            <a:r>
              <a:rPr lang="en-US" sz="3600" dirty="0" smtClean="0">
                <a:solidFill>
                  <a:schemeClr val="bg1">
                    <a:lumMod val="75000"/>
                  </a:schemeClr>
                </a:solidFill>
              </a:rPr>
              <a:t>Questions</a:t>
            </a:r>
          </a:p>
          <a:p>
            <a:endParaRPr lang="en-US" dirty="0"/>
          </a:p>
        </p:txBody>
      </p:sp>
      <p:sp>
        <p:nvSpPr>
          <p:cNvPr id="5" name="Title 4"/>
          <p:cNvSpPr>
            <a:spLocks noGrp="1"/>
          </p:cNvSpPr>
          <p:nvPr>
            <p:ph type="title"/>
          </p:nvPr>
        </p:nvSpPr>
        <p:spPr/>
        <p:txBody>
          <a:bodyPr/>
          <a:lstStyle/>
          <a:p>
            <a:r>
              <a:rPr lang="en-US" dirty="0" smtClean="0"/>
              <a:t>Outline</a:t>
            </a:r>
            <a:endParaRPr lang="en-US" dirty="0"/>
          </a:p>
        </p:txBody>
      </p:sp>
      <p:sp>
        <p:nvSpPr>
          <p:cNvPr id="7" name="Slide Number Placeholder 6"/>
          <p:cNvSpPr>
            <a:spLocks noGrp="1"/>
          </p:cNvSpPr>
          <p:nvPr>
            <p:ph type="sldNum" sz="quarter" idx="12"/>
          </p:nvPr>
        </p:nvSpPr>
        <p:spPr/>
        <p:txBody>
          <a:bodyPr/>
          <a:lstStyle/>
          <a:p>
            <a:r>
              <a:rPr lang="en-US" dirty="0" smtClean="0"/>
              <a:t>26</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367641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MSE measures polarization at 10 </a:t>
            </a:r>
            <a:r>
              <a:rPr lang="en-US" dirty="0" err="1" smtClean="0"/>
              <a:t>midplane</a:t>
            </a:r>
            <a:r>
              <a:rPr lang="en-US" dirty="0" smtClean="0"/>
              <a:t> locations</a:t>
            </a:r>
            <a:endParaRPr lang="en-US" dirty="0"/>
          </a:p>
        </p:txBody>
      </p:sp>
      <p:pic>
        <p:nvPicPr>
          <p:cNvPr id="7" name="Picture 6" descr="Screen Shot 2014-06-19 at 04.48.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420" y="911835"/>
            <a:ext cx="2596039" cy="5509736"/>
          </a:xfrm>
          <a:prstGeom prst="rect">
            <a:avLst/>
          </a:prstGeom>
          <a:ln>
            <a:noFill/>
          </a:ln>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779" y="1378183"/>
            <a:ext cx="5775401" cy="4812834"/>
          </a:xfrm>
          <a:prstGeom prst="rect">
            <a:avLst/>
          </a:prstGeom>
        </p:spPr>
      </p:pic>
      <p:sp>
        <p:nvSpPr>
          <p:cNvPr id="23" name="Slide Number Placeholder 22"/>
          <p:cNvSpPr>
            <a:spLocks noGrp="1"/>
          </p:cNvSpPr>
          <p:nvPr>
            <p:ph type="sldNum" sz="quarter" idx="12"/>
          </p:nvPr>
        </p:nvSpPr>
        <p:spPr/>
        <p:txBody>
          <a:bodyPr/>
          <a:lstStyle/>
          <a:p>
            <a:r>
              <a:rPr lang="en-US" dirty="0" smtClean="0"/>
              <a:t>27</a:t>
            </a:r>
            <a:endParaRPr lang="en-US" dirty="0"/>
          </a:p>
        </p:txBody>
      </p:sp>
      <p:sp>
        <p:nvSpPr>
          <p:cNvPr id="24" name="Date Placeholder 23"/>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342672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4593" y="1428842"/>
            <a:ext cx="5759450" cy="4698498"/>
          </a:xfrm>
        </p:spPr>
      </p:pic>
      <p:sp>
        <p:nvSpPr>
          <p:cNvPr id="5" name="Title 4"/>
          <p:cNvSpPr>
            <a:spLocks noGrp="1"/>
          </p:cNvSpPr>
          <p:nvPr>
            <p:ph type="title"/>
          </p:nvPr>
        </p:nvSpPr>
        <p:spPr>
          <a:xfrm>
            <a:off x="266702" y="1"/>
            <a:ext cx="11625879" cy="958010"/>
          </a:xfrm>
        </p:spPr>
        <p:txBody>
          <a:bodyPr/>
          <a:lstStyle/>
          <a:p>
            <a:r>
              <a:rPr lang="en-US" dirty="0" smtClean="0"/>
              <a:t>Radial polarization data similar to theory</a:t>
            </a:r>
            <a:endParaRPr lang="en-US" dirty="0"/>
          </a:p>
        </p:txBody>
      </p:sp>
      <p:grpSp>
        <p:nvGrpSpPr>
          <p:cNvPr id="15" name="Group 14"/>
          <p:cNvGrpSpPr/>
          <p:nvPr/>
        </p:nvGrpSpPr>
        <p:grpSpPr>
          <a:xfrm>
            <a:off x="84356" y="1076620"/>
            <a:ext cx="6789804" cy="5564027"/>
            <a:chOff x="5222240" y="1188380"/>
            <a:chExt cx="6789804" cy="5564027"/>
          </a:xfrm>
        </p:grpSpPr>
        <p:sp>
          <p:nvSpPr>
            <p:cNvPr id="16" name="Rectangle 15"/>
            <p:cNvSpPr/>
            <p:nvPr/>
          </p:nvSpPr>
          <p:spPr>
            <a:xfrm>
              <a:off x="6464622" y="6352297"/>
              <a:ext cx="4816896" cy="400110"/>
            </a:xfrm>
            <a:prstGeom prst="rect">
              <a:avLst/>
            </a:prstGeom>
          </p:spPr>
          <p:txBody>
            <a:bodyPr wrap="none">
              <a:spAutoFit/>
            </a:bodyPr>
            <a:lstStyle/>
            <a:p>
              <a:r>
                <a:rPr lang="en-US" sz="2000" dirty="0" err="1">
                  <a:solidFill>
                    <a:prstClr val="black"/>
                  </a:solidFill>
                </a:rPr>
                <a:t>Ya.M</a:t>
              </a:r>
              <a:r>
                <a:rPr lang="en-US" sz="2000" dirty="0">
                  <a:solidFill>
                    <a:prstClr val="black"/>
                  </a:solidFill>
                </a:rPr>
                <a:t>. </a:t>
              </a:r>
              <a:r>
                <a:rPr lang="en-US" sz="2000" dirty="0" err="1">
                  <a:solidFill>
                    <a:prstClr val="black"/>
                  </a:solidFill>
                </a:rPr>
                <a:t>Sobolev</a:t>
              </a:r>
              <a:r>
                <a:rPr lang="en-US" sz="2000" dirty="0">
                  <a:solidFill>
                    <a:prstClr val="black"/>
                  </a:solidFill>
                </a:rPr>
                <a:t>, ISSN 1562-6016, </a:t>
              </a:r>
              <a:r>
                <a:rPr lang="en-US" sz="2000" dirty="0" smtClean="0">
                  <a:solidFill>
                    <a:prstClr val="black"/>
                  </a:solidFill>
                </a:rPr>
                <a:t>BAHT (2013</a:t>
              </a:r>
              <a:r>
                <a:rPr lang="en-US" sz="2000" dirty="0">
                  <a:solidFill>
                    <a:prstClr val="black"/>
                  </a:solidFill>
                </a:rPr>
                <a:t>)</a:t>
              </a:r>
              <a:endParaRPr lang="en-US" sz="2000" dirty="0"/>
            </a:p>
          </p:txBody>
        </p:sp>
        <p:grpSp>
          <p:nvGrpSpPr>
            <p:cNvPr id="17" name="Group 16"/>
            <p:cNvGrpSpPr/>
            <p:nvPr/>
          </p:nvGrpSpPr>
          <p:grpSpPr>
            <a:xfrm>
              <a:off x="5222240" y="1188380"/>
              <a:ext cx="6789804" cy="5070396"/>
              <a:chOff x="5222240" y="1188380"/>
              <a:chExt cx="6789804" cy="5070396"/>
            </a:xfrm>
          </p:grpSpPr>
          <p:pic>
            <p:nvPicPr>
              <p:cNvPr id="18" name="Picture 17"/>
              <p:cNvPicPr>
                <a:picLocks noChangeAspect="1"/>
              </p:cNvPicPr>
              <p:nvPr/>
            </p:nvPicPr>
            <p:blipFill>
              <a:blip r:embed="rId3"/>
              <a:stretch>
                <a:fillRect/>
              </a:stretch>
            </p:blipFill>
            <p:spPr>
              <a:xfrm>
                <a:off x="5987102" y="2296376"/>
                <a:ext cx="5048250" cy="3962400"/>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5222240" y="1188380"/>
                    <a:ext cx="6789804" cy="1107996"/>
                  </a:xfrm>
                  <a:prstGeom prst="rect">
                    <a:avLst/>
                  </a:prstGeom>
                  <a:noFill/>
                </p:spPr>
                <p:txBody>
                  <a:bodyPr wrap="square" rtlCol="0">
                    <a:spAutoFit/>
                  </a:bodyPr>
                  <a:lstStyle/>
                  <a:p>
                    <a:pPr algn="ctr"/>
                    <a:r>
                      <a:rPr lang="en-US" sz="2200" i="1" dirty="0" smtClean="0"/>
                      <a:t>Synchrotron polarization (poloidal projection)</a:t>
                    </a:r>
                    <a:r>
                      <a:rPr lang="en-US" sz="2200" dirty="0" smtClean="0"/>
                      <a:t>.</a:t>
                    </a:r>
                  </a:p>
                  <a:p>
                    <a:pPr algn="ctr"/>
                    <a:r>
                      <a:rPr lang="en-US" sz="2200" dirty="0" smtClean="0"/>
                      <a:t>B</a:t>
                    </a:r>
                    <a:r>
                      <a:rPr lang="en-US" sz="2200" baseline="-25000" dirty="0" smtClean="0"/>
                      <a:t>0</a:t>
                    </a:r>
                    <a:r>
                      <a:rPr lang="en-US" sz="2200" dirty="0" smtClean="0"/>
                      <a:t> = 3 T, R</a:t>
                    </a:r>
                    <a:r>
                      <a:rPr lang="en-US" sz="2200" baseline="-25000" dirty="0" smtClean="0"/>
                      <a:t>0</a:t>
                    </a:r>
                    <a:r>
                      <a:rPr lang="en-US" sz="2200" dirty="0" smtClean="0"/>
                      <a:t> = 1.75 m, a = 0.4 m,</a:t>
                    </a:r>
                    <a:r>
                      <a:rPr lang="en-US" sz="2200" dirty="0"/>
                      <a:t> q</a:t>
                    </a:r>
                    <a:r>
                      <a:rPr lang="en-US" sz="2200" baseline="-25000" dirty="0"/>
                      <a:t>0</a:t>
                    </a:r>
                    <a:r>
                      <a:rPr lang="en-US" sz="2200" dirty="0"/>
                      <a:t> = </a:t>
                    </a:r>
                    <a:r>
                      <a:rPr lang="en-US" sz="2200" dirty="0" smtClean="0"/>
                      <a:t>1, </a:t>
                    </a:r>
                  </a:p>
                  <a:p>
                    <a:pPr algn="ctr"/>
                    <a:r>
                      <a:rPr lang="en-US" sz="2200" dirty="0" smtClean="0"/>
                      <a:t> </a:t>
                    </a:r>
                    <a:r>
                      <a:rPr lang="en-US" sz="2200" dirty="0" err="1" smtClean="0"/>
                      <a:t>r</a:t>
                    </a:r>
                    <a:r>
                      <a:rPr lang="en-US" sz="2200" baseline="-25000" dirty="0" err="1" smtClean="0"/>
                      <a:t>b</a:t>
                    </a:r>
                    <a:r>
                      <a:rPr lang="en-US" sz="2200" dirty="0" smtClean="0"/>
                      <a:t> = 0.15 m, </a:t>
                    </a:r>
                    <a14:m>
                      <m:oMath xmlns:m="http://schemas.openxmlformats.org/officeDocument/2006/math">
                        <m:r>
                          <a:rPr lang="en-US" sz="2200" i="1">
                            <a:latin typeface="Cambria Math" panose="02040503050406030204" pitchFamily="18" charset="0"/>
                          </a:rPr>
                          <m:t>𝛾</m:t>
                        </m:r>
                      </m:oMath>
                    </a14:m>
                    <a:r>
                      <a:rPr lang="en-US" sz="2200" dirty="0"/>
                      <a:t> = 50, </a:t>
                    </a:r>
                    <a:r>
                      <a:rPr lang="el-GR" sz="2200" dirty="0"/>
                      <a:t>θ</a:t>
                    </a:r>
                    <a:r>
                      <a:rPr lang="en-US" sz="2200" dirty="0"/>
                      <a:t> = </a:t>
                    </a:r>
                    <a:r>
                      <a:rPr lang="en-US" sz="2200" dirty="0" smtClean="0"/>
                      <a:t>0.1</a:t>
                    </a:r>
                    <a:endParaRPr lang="en-US" sz="22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222240" y="1188380"/>
                    <a:ext cx="6789804" cy="1107996"/>
                  </a:xfrm>
                  <a:prstGeom prst="rect">
                    <a:avLst/>
                  </a:prstGeom>
                  <a:blipFill rotWithShape="0">
                    <a:blip r:embed="rId4"/>
                    <a:stretch>
                      <a:fillRect t="-3867" b="-10497"/>
                    </a:stretch>
                  </a:blipFill>
                </p:spPr>
                <p:txBody>
                  <a:bodyPr/>
                  <a:lstStyle/>
                  <a:p>
                    <a:r>
                      <a:rPr lang="en-US">
                        <a:noFill/>
                      </a:rPr>
                      <a:t> </a:t>
                    </a:r>
                  </a:p>
                </p:txBody>
              </p:sp>
            </mc:Fallback>
          </mc:AlternateContent>
        </p:grpSp>
      </p:grpSp>
      <p:sp>
        <p:nvSpPr>
          <p:cNvPr id="22" name="Slide Number Placeholder 21"/>
          <p:cNvSpPr>
            <a:spLocks noGrp="1"/>
          </p:cNvSpPr>
          <p:nvPr>
            <p:ph type="sldNum" sz="quarter" idx="12"/>
          </p:nvPr>
        </p:nvSpPr>
        <p:spPr/>
        <p:txBody>
          <a:bodyPr/>
          <a:lstStyle/>
          <a:p>
            <a:r>
              <a:rPr lang="en-US" dirty="0" smtClean="0"/>
              <a:t>28</a:t>
            </a:r>
            <a:endParaRPr lang="en-US" dirty="0"/>
          </a:p>
        </p:txBody>
      </p:sp>
      <p:sp>
        <p:nvSpPr>
          <p:cNvPr id="23" name="Date Placeholder 22"/>
          <p:cNvSpPr>
            <a:spLocks noGrp="1"/>
          </p:cNvSpPr>
          <p:nvPr>
            <p:ph type="dt" sz="half" idx="10"/>
          </p:nvPr>
        </p:nvSpPr>
        <p:spPr/>
        <p:txBody>
          <a:bodyPr/>
          <a:lstStyle/>
          <a:p>
            <a:r>
              <a:rPr lang="en-US" dirty="0" smtClean="0"/>
              <a:t>REM, June 2017</a:t>
            </a:r>
            <a:endParaRPr lang="en-US" dirty="0"/>
          </a:p>
        </p:txBody>
      </p:sp>
    </p:spTree>
    <p:extLst>
      <p:ext uri="{BB962C8B-B14F-4D97-AF65-F5344CB8AC3E}">
        <p14:creationId xmlns:p14="http://schemas.microsoft.com/office/powerpoint/2010/main" val="846668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4593" y="1428842"/>
            <a:ext cx="5759450" cy="4698498"/>
          </a:xfrm>
        </p:spPr>
      </p:pic>
      <p:sp>
        <p:nvSpPr>
          <p:cNvPr id="5" name="Title 4"/>
          <p:cNvSpPr>
            <a:spLocks noGrp="1"/>
          </p:cNvSpPr>
          <p:nvPr>
            <p:ph type="title"/>
          </p:nvPr>
        </p:nvSpPr>
        <p:spPr>
          <a:xfrm>
            <a:off x="266702" y="1"/>
            <a:ext cx="11625879" cy="958010"/>
          </a:xfrm>
        </p:spPr>
        <p:txBody>
          <a:bodyPr/>
          <a:lstStyle/>
          <a:p>
            <a:r>
              <a:rPr lang="en-US" dirty="0" smtClean="0"/>
              <a:t>Radial polarization data similar to theory</a:t>
            </a:r>
            <a:endParaRPr lang="en-US" dirty="0"/>
          </a:p>
        </p:txBody>
      </p:sp>
      <p:cxnSp>
        <p:nvCxnSpPr>
          <p:cNvPr id="10" name="Straight Connector 9"/>
          <p:cNvCxnSpPr/>
          <p:nvPr/>
        </p:nvCxnSpPr>
        <p:spPr>
          <a:xfrm flipV="1">
            <a:off x="8859520" y="1778000"/>
            <a:ext cx="0" cy="3525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4356" y="1076620"/>
            <a:ext cx="6789804" cy="5564027"/>
            <a:chOff x="5222240" y="1188380"/>
            <a:chExt cx="6789804" cy="5564027"/>
          </a:xfrm>
        </p:grpSpPr>
        <p:sp>
          <p:nvSpPr>
            <p:cNvPr id="16" name="Rectangle 15"/>
            <p:cNvSpPr/>
            <p:nvPr/>
          </p:nvSpPr>
          <p:spPr>
            <a:xfrm>
              <a:off x="6464622" y="6352297"/>
              <a:ext cx="4816896" cy="400110"/>
            </a:xfrm>
            <a:prstGeom prst="rect">
              <a:avLst/>
            </a:prstGeom>
          </p:spPr>
          <p:txBody>
            <a:bodyPr wrap="none">
              <a:spAutoFit/>
            </a:bodyPr>
            <a:lstStyle/>
            <a:p>
              <a:r>
                <a:rPr lang="en-US" sz="2000" dirty="0" err="1">
                  <a:solidFill>
                    <a:prstClr val="black"/>
                  </a:solidFill>
                </a:rPr>
                <a:t>Ya.M</a:t>
              </a:r>
              <a:r>
                <a:rPr lang="en-US" sz="2000" dirty="0">
                  <a:solidFill>
                    <a:prstClr val="black"/>
                  </a:solidFill>
                </a:rPr>
                <a:t>. </a:t>
              </a:r>
              <a:r>
                <a:rPr lang="en-US" sz="2000" dirty="0" err="1">
                  <a:solidFill>
                    <a:prstClr val="black"/>
                  </a:solidFill>
                </a:rPr>
                <a:t>Sobolev</a:t>
              </a:r>
              <a:r>
                <a:rPr lang="en-US" sz="2000" dirty="0">
                  <a:solidFill>
                    <a:prstClr val="black"/>
                  </a:solidFill>
                </a:rPr>
                <a:t>, ISSN 1562-6016, </a:t>
              </a:r>
              <a:r>
                <a:rPr lang="en-US" sz="2000" dirty="0" smtClean="0">
                  <a:solidFill>
                    <a:prstClr val="black"/>
                  </a:solidFill>
                </a:rPr>
                <a:t>BAHT (2013</a:t>
              </a:r>
              <a:r>
                <a:rPr lang="en-US" sz="2000" dirty="0">
                  <a:solidFill>
                    <a:prstClr val="black"/>
                  </a:solidFill>
                </a:rPr>
                <a:t>)</a:t>
              </a:r>
              <a:endParaRPr lang="en-US" sz="2000" dirty="0"/>
            </a:p>
          </p:txBody>
        </p:sp>
        <p:grpSp>
          <p:nvGrpSpPr>
            <p:cNvPr id="17" name="Group 16"/>
            <p:cNvGrpSpPr/>
            <p:nvPr/>
          </p:nvGrpSpPr>
          <p:grpSpPr>
            <a:xfrm>
              <a:off x="5222240" y="1188380"/>
              <a:ext cx="6789804" cy="5070396"/>
              <a:chOff x="5222240" y="1188380"/>
              <a:chExt cx="6789804" cy="5070396"/>
            </a:xfrm>
          </p:grpSpPr>
          <p:pic>
            <p:nvPicPr>
              <p:cNvPr id="18" name="Picture 17"/>
              <p:cNvPicPr>
                <a:picLocks noChangeAspect="1"/>
              </p:cNvPicPr>
              <p:nvPr/>
            </p:nvPicPr>
            <p:blipFill>
              <a:blip r:embed="rId3"/>
              <a:stretch>
                <a:fillRect/>
              </a:stretch>
            </p:blipFill>
            <p:spPr>
              <a:xfrm>
                <a:off x="5987102" y="2296376"/>
                <a:ext cx="5048250" cy="3962400"/>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5222240" y="1188380"/>
                    <a:ext cx="6789804" cy="1107996"/>
                  </a:xfrm>
                  <a:prstGeom prst="rect">
                    <a:avLst/>
                  </a:prstGeom>
                  <a:noFill/>
                </p:spPr>
                <p:txBody>
                  <a:bodyPr wrap="square" rtlCol="0">
                    <a:spAutoFit/>
                  </a:bodyPr>
                  <a:lstStyle/>
                  <a:p>
                    <a:pPr algn="ctr"/>
                    <a:r>
                      <a:rPr lang="en-US" sz="2200" i="1" dirty="0" smtClean="0"/>
                      <a:t>Synchrotron polarization (poloidal projection)</a:t>
                    </a:r>
                    <a:r>
                      <a:rPr lang="en-US" sz="2200" dirty="0" smtClean="0"/>
                      <a:t>.</a:t>
                    </a:r>
                  </a:p>
                  <a:p>
                    <a:pPr algn="ctr"/>
                    <a:r>
                      <a:rPr lang="en-US" sz="2200" dirty="0" smtClean="0"/>
                      <a:t>B</a:t>
                    </a:r>
                    <a:r>
                      <a:rPr lang="en-US" sz="2200" baseline="-25000" dirty="0" smtClean="0"/>
                      <a:t>0</a:t>
                    </a:r>
                    <a:r>
                      <a:rPr lang="en-US" sz="2200" dirty="0" smtClean="0"/>
                      <a:t> = 3 T, R</a:t>
                    </a:r>
                    <a:r>
                      <a:rPr lang="en-US" sz="2200" baseline="-25000" dirty="0" smtClean="0"/>
                      <a:t>0</a:t>
                    </a:r>
                    <a:r>
                      <a:rPr lang="en-US" sz="2200" dirty="0" smtClean="0"/>
                      <a:t> = 1.75 m, a = 0.4 m,</a:t>
                    </a:r>
                    <a:r>
                      <a:rPr lang="en-US" sz="2200" dirty="0"/>
                      <a:t> q</a:t>
                    </a:r>
                    <a:r>
                      <a:rPr lang="en-US" sz="2200" baseline="-25000" dirty="0"/>
                      <a:t>0</a:t>
                    </a:r>
                    <a:r>
                      <a:rPr lang="en-US" sz="2200" dirty="0"/>
                      <a:t> = </a:t>
                    </a:r>
                    <a:r>
                      <a:rPr lang="en-US" sz="2200" dirty="0" smtClean="0"/>
                      <a:t>1, </a:t>
                    </a:r>
                  </a:p>
                  <a:p>
                    <a:pPr algn="ctr"/>
                    <a:r>
                      <a:rPr lang="en-US" sz="2200" dirty="0" smtClean="0"/>
                      <a:t> </a:t>
                    </a:r>
                    <a:r>
                      <a:rPr lang="en-US" sz="2200" dirty="0" err="1" smtClean="0"/>
                      <a:t>r</a:t>
                    </a:r>
                    <a:r>
                      <a:rPr lang="en-US" sz="2200" baseline="-25000" dirty="0" err="1" smtClean="0"/>
                      <a:t>b</a:t>
                    </a:r>
                    <a:r>
                      <a:rPr lang="en-US" sz="2200" dirty="0" smtClean="0"/>
                      <a:t> = 0.15 m, </a:t>
                    </a:r>
                    <a14:m>
                      <m:oMath xmlns:m="http://schemas.openxmlformats.org/officeDocument/2006/math">
                        <m:r>
                          <a:rPr lang="en-US" sz="2200" i="1">
                            <a:latin typeface="Cambria Math" panose="02040503050406030204" pitchFamily="18" charset="0"/>
                          </a:rPr>
                          <m:t>𝛾</m:t>
                        </m:r>
                      </m:oMath>
                    </a14:m>
                    <a:r>
                      <a:rPr lang="en-US" sz="2200" dirty="0"/>
                      <a:t> = 50, </a:t>
                    </a:r>
                    <a:r>
                      <a:rPr lang="el-GR" sz="2200" dirty="0"/>
                      <a:t>θ</a:t>
                    </a:r>
                    <a:r>
                      <a:rPr lang="en-US" sz="2200" dirty="0"/>
                      <a:t> = </a:t>
                    </a:r>
                    <a:r>
                      <a:rPr lang="en-US" sz="2200" dirty="0" smtClean="0"/>
                      <a:t>0.1</a:t>
                    </a:r>
                    <a:endParaRPr lang="en-US" sz="22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222240" y="1188380"/>
                    <a:ext cx="6789804" cy="1107996"/>
                  </a:xfrm>
                  <a:prstGeom prst="rect">
                    <a:avLst/>
                  </a:prstGeom>
                  <a:blipFill rotWithShape="0">
                    <a:blip r:embed="rId4"/>
                    <a:stretch>
                      <a:fillRect t="-3867" b="-10497"/>
                    </a:stretch>
                  </a:blipFill>
                </p:spPr>
                <p:txBody>
                  <a:bodyPr/>
                  <a:lstStyle/>
                  <a:p>
                    <a:r>
                      <a:rPr lang="en-US">
                        <a:noFill/>
                      </a:rPr>
                      <a:t> </a:t>
                    </a:r>
                  </a:p>
                </p:txBody>
              </p:sp>
            </mc:Fallback>
          </mc:AlternateContent>
          <p:cxnSp>
            <p:nvCxnSpPr>
              <p:cNvPr id="20" name="Straight Connector 19"/>
              <p:cNvCxnSpPr/>
              <p:nvPr/>
            </p:nvCxnSpPr>
            <p:spPr>
              <a:xfrm flipV="1">
                <a:off x="8168640" y="2397760"/>
                <a:ext cx="0" cy="3078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Slide Number Placeholder 21"/>
          <p:cNvSpPr>
            <a:spLocks noGrp="1"/>
          </p:cNvSpPr>
          <p:nvPr>
            <p:ph type="sldNum" sz="quarter" idx="12"/>
          </p:nvPr>
        </p:nvSpPr>
        <p:spPr/>
        <p:txBody>
          <a:bodyPr/>
          <a:lstStyle/>
          <a:p>
            <a:r>
              <a:rPr lang="en-US" dirty="0" smtClean="0"/>
              <a:t>28</a:t>
            </a:r>
            <a:endParaRPr lang="en-US" dirty="0"/>
          </a:p>
        </p:txBody>
      </p:sp>
      <p:sp>
        <p:nvSpPr>
          <p:cNvPr id="23" name="Date Placeholder 22"/>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57903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4593" y="1428842"/>
            <a:ext cx="5759450" cy="4698498"/>
          </a:xfrm>
        </p:spPr>
      </p:pic>
      <p:sp>
        <p:nvSpPr>
          <p:cNvPr id="5" name="Title 4"/>
          <p:cNvSpPr>
            <a:spLocks noGrp="1"/>
          </p:cNvSpPr>
          <p:nvPr>
            <p:ph type="title"/>
          </p:nvPr>
        </p:nvSpPr>
        <p:spPr>
          <a:xfrm>
            <a:off x="266702" y="1"/>
            <a:ext cx="11625879" cy="958010"/>
          </a:xfrm>
        </p:spPr>
        <p:txBody>
          <a:bodyPr/>
          <a:lstStyle/>
          <a:p>
            <a:r>
              <a:rPr lang="en-US" dirty="0" smtClean="0"/>
              <a:t>Radial polarization data similar to theory</a:t>
            </a:r>
            <a:endParaRPr lang="en-US" dirty="0"/>
          </a:p>
        </p:txBody>
      </p:sp>
      <p:cxnSp>
        <p:nvCxnSpPr>
          <p:cNvPr id="10" name="Straight Connector 9"/>
          <p:cNvCxnSpPr/>
          <p:nvPr/>
        </p:nvCxnSpPr>
        <p:spPr>
          <a:xfrm flipV="1">
            <a:off x="8859520" y="1778000"/>
            <a:ext cx="0" cy="3525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4356" y="1076620"/>
            <a:ext cx="6789804" cy="5564027"/>
            <a:chOff x="5222240" y="1188380"/>
            <a:chExt cx="6789804" cy="5564027"/>
          </a:xfrm>
        </p:grpSpPr>
        <p:sp>
          <p:nvSpPr>
            <p:cNvPr id="16" name="Rectangle 15"/>
            <p:cNvSpPr/>
            <p:nvPr/>
          </p:nvSpPr>
          <p:spPr>
            <a:xfrm>
              <a:off x="6464622" y="6352297"/>
              <a:ext cx="4816896" cy="400110"/>
            </a:xfrm>
            <a:prstGeom prst="rect">
              <a:avLst/>
            </a:prstGeom>
          </p:spPr>
          <p:txBody>
            <a:bodyPr wrap="none">
              <a:spAutoFit/>
            </a:bodyPr>
            <a:lstStyle/>
            <a:p>
              <a:r>
                <a:rPr lang="en-US" sz="2000" dirty="0" err="1">
                  <a:solidFill>
                    <a:prstClr val="black"/>
                  </a:solidFill>
                </a:rPr>
                <a:t>Ya.M</a:t>
              </a:r>
              <a:r>
                <a:rPr lang="en-US" sz="2000" dirty="0">
                  <a:solidFill>
                    <a:prstClr val="black"/>
                  </a:solidFill>
                </a:rPr>
                <a:t>. </a:t>
              </a:r>
              <a:r>
                <a:rPr lang="en-US" sz="2000" dirty="0" err="1">
                  <a:solidFill>
                    <a:prstClr val="black"/>
                  </a:solidFill>
                </a:rPr>
                <a:t>Sobolev</a:t>
              </a:r>
              <a:r>
                <a:rPr lang="en-US" sz="2000" dirty="0">
                  <a:solidFill>
                    <a:prstClr val="black"/>
                  </a:solidFill>
                </a:rPr>
                <a:t>, ISSN 1562-6016, </a:t>
              </a:r>
              <a:r>
                <a:rPr lang="en-US" sz="2000" dirty="0" smtClean="0">
                  <a:solidFill>
                    <a:prstClr val="black"/>
                  </a:solidFill>
                </a:rPr>
                <a:t>BAHT (2013</a:t>
              </a:r>
              <a:r>
                <a:rPr lang="en-US" sz="2000" dirty="0">
                  <a:solidFill>
                    <a:prstClr val="black"/>
                  </a:solidFill>
                </a:rPr>
                <a:t>)</a:t>
              </a:r>
              <a:endParaRPr lang="en-US" sz="2000" dirty="0"/>
            </a:p>
          </p:txBody>
        </p:sp>
        <p:grpSp>
          <p:nvGrpSpPr>
            <p:cNvPr id="17" name="Group 16"/>
            <p:cNvGrpSpPr/>
            <p:nvPr/>
          </p:nvGrpSpPr>
          <p:grpSpPr>
            <a:xfrm>
              <a:off x="5222240" y="1188380"/>
              <a:ext cx="6789804" cy="5070396"/>
              <a:chOff x="5222240" y="1188380"/>
              <a:chExt cx="6789804" cy="5070396"/>
            </a:xfrm>
          </p:grpSpPr>
          <p:pic>
            <p:nvPicPr>
              <p:cNvPr id="18" name="Picture 17"/>
              <p:cNvPicPr>
                <a:picLocks noChangeAspect="1"/>
              </p:cNvPicPr>
              <p:nvPr/>
            </p:nvPicPr>
            <p:blipFill>
              <a:blip r:embed="rId3"/>
              <a:stretch>
                <a:fillRect/>
              </a:stretch>
            </p:blipFill>
            <p:spPr>
              <a:xfrm>
                <a:off x="5987102" y="2296376"/>
                <a:ext cx="5048250" cy="3962400"/>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5222240" y="1188380"/>
                    <a:ext cx="6789804" cy="1107996"/>
                  </a:xfrm>
                  <a:prstGeom prst="rect">
                    <a:avLst/>
                  </a:prstGeom>
                  <a:noFill/>
                </p:spPr>
                <p:txBody>
                  <a:bodyPr wrap="square" rtlCol="0">
                    <a:spAutoFit/>
                  </a:bodyPr>
                  <a:lstStyle/>
                  <a:p>
                    <a:pPr algn="ctr"/>
                    <a:r>
                      <a:rPr lang="en-US" sz="2200" i="1" dirty="0" smtClean="0"/>
                      <a:t>Synchrotron polarization (poloidal projection)</a:t>
                    </a:r>
                    <a:r>
                      <a:rPr lang="en-US" sz="2200" dirty="0" smtClean="0"/>
                      <a:t>.</a:t>
                    </a:r>
                  </a:p>
                  <a:p>
                    <a:pPr algn="ctr"/>
                    <a:r>
                      <a:rPr lang="en-US" sz="2200" dirty="0" smtClean="0"/>
                      <a:t>B</a:t>
                    </a:r>
                    <a:r>
                      <a:rPr lang="en-US" sz="2200" baseline="-25000" dirty="0" smtClean="0"/>
                      <a:t>0</a:t>
                    </a:r>
                    <a:r>
                      <a:rPr lang="en-US" sz="2200" dirty="0" smtClean="0"/>
                      <a:t> = 3 T, R</a:t>
                    </a:r>
                    <a:r>
                      <a:rPr lang="en-US" sz="2200" baseline="-25000" dirty="0" smtClean="0"/>
                      <a:t>0</a:t>
                    </a:r>
                    <a:r>
                      <a:rPr lang="en-US" sz="2200" dirty="0" smtClean="0"/>
                      <a:t> = 1.75 m, a = 0.4 m,</a:t>
                    </a:r>
                    <a:r>
                      <a:rPr lang="en-US" sz="2200" dirty="0"/>
                      <a:t> q</a:t>
                    </a:r>
                    <a:r>
                      <a:rPr lang="en-US" sz="2200" baseline="-25000" dirty="0"/>
                      <a:t>0</a:t>
                    </a:r>
                    <a:r>
                      <a:rPr lang="en-US" sz="2200" dirty="0"/>
                      <a:t> = </a:t>
                    </a:r>
                    <a:r>
                      <a:rPr lang="en-US" sz="2200" dirty="0" smtClean="0"/>
                      <a:t>1, </a:t>
                    </a:r>
                  </a:p>
                  <a:p>
                    <a:pPr algn="ctr"/>
                    <a:r>
                      <a:rPr lang="en-US" sz="2200" dirty="0" smtClean="0"/>
                      <a:t> </a:t>
                    </a:r>
                    <a:r>
                      <a:rPr lang="en-US" sz="2200" dirty="0" err="1" smtClean="0"/>
                      <a:t>r</a:t>
                    </a:r>
                    <a:r>
                      <a:rPr lang="en-US" sz="2200" baseline="-25000" dirty="0" err="1" smtClean="0"/>
                      <a:t>b</a:t>
                    </a:r>
                    <a:r>
                      <a:rPr lang="en-US" sz="2200" dirty="0" smtClean="0"/>
                      <a:t> = 0.15 m, </a:t>
                    </a:r>
                    <a14:m>
                      <m:oMath xmlns:m="http://schemas.openxmlformats.org/officeDocument/2006/math">
                        <m:r>
                          <a:rPr lang="en-US" sz="2200" i="1">
                            <a:latin typeface="Cambria Math" panose="02040503050406030204" pitchFamily="18" charset="0"/>
                          </a:rPr>
                          <m:t>𝛾</m:t>
                        </m:r>
                      </m:oMath>
                    </a14:m>
                    <a:r>
                      <a:rPr lang="en-US" sz="2200" dirty="0"/>
                      <a:t> = 50, </a:t>
                    </a:r>
                    <a:r>
                      <a:rPr lang="el-GR" sz="2200" dirty="0"/>
                      <a:t>θ</a:t>
                    </a:r>
                    <a:r>
                      <a:rPr lang="en-US" sz="2200" dirty="0"/>
                      <a:t> = </a:t>
                    </a:r>
                    <a:r>
                      <a:rPr lang="en-US" sz="2200" dirty="0" smtClean="0"/>
                      <a:t>0.1</a:t>
                    </a:r>
                    <a:endParaRPr lang="en-US" sz="22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222240" y="1188380"/>
                    <a:ext cx="6789804" cy="1107996"/>
                  </a:xfrm>
                  <a:prstGeom prst="rect">
                    <a:avLst/>
                  </a:prstGeom>
                  <a:blipFill rotWithShape="0">
                    <a:blip r:embed="rId4"/>
                    <a:stretch>
                      <a:fillRect t="-3867" b="-10497"/>
                    </a:stretch>
                  </a:blipFill>
                </p:spPr>
                <p:txBody>
                  <a:bodyPr/>
                  <a:lstStyle/>
                  <a:p>
                    <a:r>
                      <a:rPr lang="en-US">
                        <a:noFill/>
                      </a:rPr>
                      <a:t> </a:t>
                    </a:r>
                  </a:p>
                </p:txBody>
              </p:sp>
            </mc:Fallback>
          </mc:AlternateContent>
          <p:cxnSp>
            <p:nvCxnSpPr>
              <p:cNvPr id="20" name="Straight Connector 19"/>
              <p:cNvCxnSpPr/>
              <p:nvPr/>
            </p:nvCxnSpPr>
            <p:spPr>
              <a:xfrm flipV="1">
                <a:off x="8168640" y="2397760"/>
                <a:ext cx="0" cy="3078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Slide Number Placeholder 21"/>
          <p:cNvSpPr>
            <a:spLocks noGrp="1"/>
          </p:cNvSpPr>
          <p:nvPr>
            <p:ph type="sldNum" sz="quarter" idx="12"/>
          </p:nvPr>
        </p:nvSpPr>
        <p:spPr/>
        <p:txBody>
          <a:bodyPr/>
          <a:lstStyle/>
          <a:p>
            <a:r>
              <a:rPr lang="en-US" dirty="0" smtClean="0"/>
              <a:t>28</a:t>
            </a:r>
            <a:endParaRPr lang="en-US" dirty="0"/>
          </a:p>
        </p:txBody>
      </p:sp>
      <p:sp>
        <p:nvSpPr>
          <p:cNvPr id="23" name="Date Placeholder 22"/>
          <p:cNvSpPr>
            <a:spLocks noGrp="1"/>
          </p:cNvSpPr>
          <p:nvPr>
            <p:ph type="dt" sz="half" idx="10"/>
          </p:nvPr>
        </p:nvSpPr>
        <p:spPr/>
        <p:txBody>
          <a:bodyPr/>
          <a:lstStyle/>
          <a:p>
            <a:r>
              <a:rPr lang="en-US" smtClean="0"/>
              <a:t>REM, June 2017</a:t>
            </a:r>
            <a:endParaRPr lang="en-US" dirty="0"/>
          </a:p>
        </p:txBody>
      </p:sp>
      <p:cxnSp>
        <p:nvCxnSpPr>
          <p:cNvPr id="14" name="Straight Connector 13"/>
          <p:cNvCxnSpPr/>
          <p:nvPr/>
        </p:nvCxnSpPr>
        <p:spPr>
          <a:xfrm flipV="1">
            <a:off x="2067588" y="2286000"/>
            <a:ext cx="0" cy="3078480"/>
          </a:xfrm>
          <a:prstGeom prst="line">
            <a:avLst/>
          </a:prstGeom>
          <a:ln w="76200">
            <a:solidFill>
              <a:srgbClr val="17F61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127012" y="1778000"/>
            <a:ext cx="0" cy="3539331"/>
          </a:xfrm>
          <a:prstGeom prst="line">
            <a:avLst/>
          </a:prstGeom>
          <a:ln w="76200">
            <a:solidFill>
              <a:srgbClr val="17F6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29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4593" y="1428842"/>
            <a:ext cx="5759450" cy="4698498"/>
          </a:xfrm>
        </p:spPr>
      </p:pic>
      <p:sp>
        <p:nvSpPr>
          <p:cNvPr id="5" name="Title 4"/>
          <p:cNvSpPr>
            <a:spLocks noGrp="1"/>
          </p:cNvSpPr>
          <p:nvPr>
            <p:ph type="title"/>
          </p:nvPr>
        </p:nvSpPr>
        <p:spPr>
          <a:xfrm>
            <a:off x="266702" y="1"/>
            <a:ext cx="11625879" cy="958010"/>
          </a:xfrm>
        </p:spPr>
        <p:txBody>
          <a:bodyPr/>
          <a:lstStyle/>
          <a:p>
            <a:r>
              <a:rPr lang="en-US" dirty="0" smtClean="0"/>
              <a:t>Radial polarization data similar to theory</a:t>
            </a:r>
            <a:endParaRPr lang="en-US" dirty="0"/>
          </a:p>
        </p:txBody>
      </p:sp>
      <p:cxnSp>
        <p:nvCxnSpPr>
          <p:cNvPr id="10" name="Straight Connector 9"/>
          <p:cNvCxnSpPr/>
          <p:nvPr/>
        </p:nvCxnSpPr>
        <p:spPr>
          <a:xfrm flipV="1">
            <a:off x="8859520" y="1778000"/>
            <a:ext cx="0" cy="3525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4356" y="1076620"/>
            <a:ext cx="6789804" cy="5564027"/>
            <a:chOff x="5222240" y="1188380"/>
            <a:chExt cx="6789804" cy="5564027"/>
          </a:xfrm>
        </p:grpSpPr>
        <p:sp>
          <p:nvSpPr>
            <p:cNvPr id="16" name="Rectangle 15"/>
            <p:cNvSpPr/>
            <p:nvPr/>
          </p:nvSpPr>
          <p:spPr>
            <a:xfrm>
              <a:off x="6464622" y="6352297"/>
              <a:ext cx="4816896" cy="400110"/>
            </a:xfrm>
            <a:prstGeom prst="rect">
              <a:avLst/>
            </a:prstGeom>
          </p:spPr>
          <p:txBody>
            <a:bodyPr wrap="none">
              <a:spAutoFit/>
            </a:bodyPr>
            <a:lstStyle/>
            <a:p>
              <a:r>
                <a:rPr lang="en-US" sz="2000" dirty="0" err="1">
                  <a:solidFill>
                    <a:prstClr val="black"/>
                  </a:solidFill>
                </a:rPr>
                <a:t>Ya.M</a:t>
              </a:r>
              <a:r>
                <a:rPr lang="en-US" sz="2000" dirty="0">
                  <a:solidFill>
                    <a:prstClr val="black"/>
                  </a:solidFill>
                </a:rPr>
                <a:t>. </a:t>
              </a:r>
              <a:r>
                <a:rPr lang="en-US" sz="2000" dirty="0" err="1">
                  <a:solidFill>
                    <a:prstClr val="black"/>
                  </a:solidFill>
                </a:rPr>
                <a:t>Sobolev</a:t>
              </a:r>
              <a:r>
                <a:rPr lang="en-US" sz="2000" dirty="0">
                  <a:solidFill>
                    <a:prstClr val="black"/>
                  </a:solidFill>
                </a:rPr>
                <a:t>, ISSN 1562-6016, </a:t>
              </a:r>
              <a:r>
                <a:rPr lang="en-US" sz="2000" dirty="0" smtClean="0">
                  <a:solidFill>
                    <a:prstClr val="black"/>
                  </a:solidFill>
                </a:rPr>
                <a:t>BAHT (2013</a:t>
              </a:r>
              <a:r>
                <a:rPr lang="en-US" sz="2000" dirty="0">
                  <a:solidFill>
                    <a:prstClr val="black"/>
                  </a:solidFill>
                </a:rPr>
                <a:t>)</a:t>
              </a:r>
              <a:endParaRPr lang="en-US" sz="2000" dirty="0"/>
            </a:p>
          </p:txBody>
        </p:sp>
        <p:grpSp>
          <p:nvGrpSpPr>
            <p:cNvPr id="17" name="Group 16"/>
            <p:cNvGrpSpPr/>
            <p:nvPr/>
          </p:nvGrpSpPr>
          <p:grpSpPr>
            <a:xfrm>
              <a:off x="5222240" y="1188380"/>
              <a:ext cx="6789804" cy="5070396"/>
              <a:chOff x="5222240" y="1188380"/>
              <a:chExt cx="6789804" cy="5070396"/>
            </a:xfrm>
          </p:grpSpPr>
          <p:pic>
            <p:nvPicPr>
              <p:cNvPr id="18" name="Picture 17"/>
              <p:cNvPicPr>
                <a:picLocks noChangeAspect="1"/>
              </p:cNvPicPr>
              <p:nvPr/>
            </p:nvPicPr>
            <p:blipFill>
              <a:blip r:embed="rId3"/>
              <a:stretch>
                <a:fillRect/>
              </a:stretch>
            </p:blipFill>
            <p:spPr>
              <a:xfrm>
                <a:off x="5987102" y="2296376"/>
                <a:ext cx="5048250" cy="3962400"/>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5222240" y="1188380"/>
                    <a:ext cx="6789804" cy="1107996"/>
                  </a:xfrm>
                  <a:prstGeom prst="rect">
                    <a:avLst/>
                  </a:prstGeom>
                  <a:noFill/>
                </p:spPr>
                <p:txBody>
                  <a:bodyPr wrap="square" rtlCol="0">
                    <a:spAutoFit/>
                  </a:bodyPr>
                  <a:lstStyle/>
                  <a:p>
                    <a:pPr algn="ctr"/>
                    <a:r>
                      <a:rPr lang="en-US" sz="2200" i="1" dirty="0" smtClean="0"/>
                      <a:t>Synchrotron polarization (poloidal projection)</a:t>
                    </a:r>
                    <a:r>
                      <a:rPr lang="en-US" sz="2200" dirty="0" smtClean="0"/>
                      <a:t>.</a:t>
                    </a:r>
                  </a:p>
                  <a:p>
                    <a:pPr algn="ctr"/>
                    <a:r>
                      <a:rPr lang="en-US" sz="2200" dirty="0" smtClean="0"/>
                      <a:t>B</a:t>
                    </a:r>
                    <a:r>
                      <a:rPr lang="en-US" sz="2200" baseline="-25000" dirty="0" smtClean="0"/>
                      <a:t>0</a:t>
                    </a:r>
                    <a:r>
                      <a:rPr lang="en-US" sz="2200" dirty="0" smtClean="0"/>
                      <a:t> = 3 T, R</a:t>
                    </a:r>
                    <a:r>
                      <a:rPr lang="en-US" sz="2200" baseline="-25000" dirty="0" smtClean="0"/>
                      <a:t>0</a:t>
                    </a:r>
                    <a:r>
                      <a:rPr lang="en-US" sz="2200" dirty="0" smtClean="0"/>
                      <a:t> = 1.75 m, a = 0.4 m,</a:t>
                    </a:r>
                    <a:r>
                      <a:rPr lang="en-US" sz="2200" dirty="0"/>
                      <a:t> q</a:t>
                    </a:r>
                    <a:r>
                      <a:rPr lang="en-US" sz="2200" baseline="-25000" dirty="0"/>
                      <a:t>0</a:t>
                    </a:r>
                    <a:r>
                      <a:rPr lang="en-US" sz="2200" dirty="0"/>
                      <a:t> = </a:t>
                    </a:r>
                    <a:r>
                      <a:rPr lang="en-US" sz="2200" dirty="0" smtClean="0"/>
                      <a:t>1, </a:t>
                    </a:r>
                  </a:p>
                  <a:p>
                    <a:pPr algn="ctr"/>
                    <a:r>
                      <a:rPr lang="en-US" sz="2200" dirty="0" smtClean="0"/>
                      <a:t> </a:t>
                    </a:r>
                    <a:r>
                      <a:rPr lang="en-US" sz="2200" dirty="0" err="1" smtClean="0"/>
                      <a:t>r</a:t>
                    </a:r>
                    <a:r>
                      <a:rPr lang="en-US" sz="2200" baseline="-25000" dirty="0" err="1" smtClean="0"/>
                      <a:t>b</a:t>
                    </a:r>
                    <a:r>
                      <a:rPr lang="en-US" sz="2200" dirty="0" smtClean="0"/>
                      <a:t> = 0.15 m, </a:t>
                    </a:r>
                    <a14:m>
                      <m:oMath xmlns:m="http://schemas.openxmlformats.org/officeDocument/2006/math">
                        <m:r>
                          <a:rPr lang="en-US" sz="2200" i="1">
                            <a:latin typeface="Cambria Math" panose="02040503050406030204" pitchFamily="18" charset="0"/>
                          </a:rPr>
                          <m:t>𝛾</m:t>
                        </m:r>
                      </m:oMath>
                    </a14:m>
                    <a:r>
                      <a:rPr lang="en-US" sz="2200" dirty="0"/>
                      <a:t> = 50, </a:t>
                    </a:r>
                    <a:r>
                      <a:rPr lang="el-GR" sz="2200" dirty="0"/>
                      <a:t>θ</a:t>
                    </a:r>
                    <a:r>
                      <a:rPr lang="en-US" sz="2200" dirty="0"/>
                      <a:t> = </a:t>
                    </a:r>
                    <a:r>
                      <a:rPr lang="en-US" sz="2200" dirty="0" smtClean="0"/>
                      <a:t>0.1</a:t>
                    </a:r>
                    <a:endParaRPr lang="en-US" sz="22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222240" y="1188380"/>
                    <a:ext cx="6789804" cy="1107996"/>
                  </a:xfrm>
                  <a:prstGeom prst="rect">
                    <a:avLst/>
                  </a:prstGeom>
                  <a:blipFill rotWithShape="0">
                    <a:blip r:embed="rId4"/>
                    <a:stretch>
                      <a:fillRect t="-3867" b="-10497"/>
                    </a:stretch>
                  </a:blipFill>
                </p:spPr>
                <p:txBody>
                  <a:bodyPr/>
                  <a:lstStyle/>
                  <a:p>
                    <a:r>
                      <a:rPr lang="en-US">
                        <a:noFill/>
                      </a:rPr>
                      <a:t> </a:t>
                    </a:r>
                  </a:p>
                </p:txBody>
              </p:sp>
            </mc:Fallback>
          </mc:AlternateContent>
          <p:cxnSp>
            <p:nvCxnSpPr>
              <p:cNvPr id="20" name="Straight Connector 19"/>
              <p:cNvCxnSpPr/>
              <p:nvPr/>
            </p:nvCxnSpPr>
            <p:spPr>
              <a:xfrm flipV="1">
                <a:off x="8168640" y="2397760"/>
                <a:ext cx="0" cy="3078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Slide Number Placeholder 21"/>
          <p:cNvSpPr>
            <a:spLocks noGrp="1"/>
          </p:cNvSpPr>
          <p:nvPr>
            <p:ph type="sldNum" sz="quarter" idx="12"/>
          </p:nvPr>
        </p:nvSpPr>
        <p:spPr/>
        <p:txBody>
          <a:bodyPr/>
          <a:lstStyle/>
          <a:p>
            <a:r>
              <a:rPr lang="en-US" dirty="0" smtClean="0"/>
              <a:t>28</a:t>
            </a:r>
            <a:endParaRPr lang="en-US" dirty="0"/>
          </a:p>
        </p:txBody>
      </p:sp>
      <p:sp>
        <p:nvSpPr>
          <p:cNvPr id="23" name="Date Placeholder 22"/>
          <p:cNvSpPr>
            <a:spLocks noGrp="1"/>
          </p:cNvSpPr>
          <p:nvPr>
            <p:ph type="dt" sz="half" idx="10"/>
          </p:nvPr>
        </p:nvSpPr>
        <p:spPr/>
        <p:txBody>
          <a:bodyPr/>
          <a:lstStyle/>
          <a:p>
            <a:r>
              <a:rPr lang="en-US" smtClean="0"/>
              <a:t>REM, June 2017</a:t>
            </a:r>
            <a:endParaRPr lang="en-US" dirty="0"/>
          </a:p>
        </p:txBody>
      </p:sp>
      <p:cxnSp>
        <p:nvCxnSpPr>
          <p:cNvPr id="14" name="Straight Connector 13"/>
          <p:cNvCxnSpPr/>
          <p:nvPr/>
        </p:nvCxnSpPr>
        <p:spPr>
          <a:xfrm flipV="1">
            <a:off x="2067588" y="2286000"/>
            <a:ext cx="0" cy="3078480"/>
          </a:xfrm>
          <a:prstGeom prst="line">
            <a:avLst/>
          </a:prstGeom>
          <a:ln w="76200">
            <a:solidFill>
              <a:srgbClr val="17F61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127012" y="1778000"/>
            <a:ext cx="0" cy="3539331"/>
          </a:xfrm>
          <a:prstGeom prst="line">
            <a:avLst/>
          </a:prstGeom>
          <a:ln w="76200">
            <a:solidFill>
              <a:srgbClr val="17F61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103396" y="2286000"/>
            <a:ext cx="0" cy="3078480"/>
          </a:xfrm>
          <a:prstGeom prst="line">
            <a:avLst/>
          </a:prstGeom>
          <a:ln w="76200">
            <a:solidFill>
              <a:srgbClr val="1403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0294140" y="1778000"/>
            <a:ext cx="0" cy="3525520"/>
          </a:xfrm>
          <a:prstGeom prst="line">
            <a:avLst/>
          </a:prstGeom>
          <a:ln w="76200">
            <a:solidFill>
              <a:srgbClr val="1403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90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8780" y="988491"/>
            <a:ext cx="5486400" cy="3585356"/>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63941" y="983366"/>
            <a:ext cx="5486400" cy="3595607"/>
          </a:xfrm>
        </p:spPr>
      </p:pic>
      <p:sp>
        <p:nvSpPr>
          <p:cNvPr id="5" name="Title 4"/>
          <p:cNvSpPr>
            <a:spLocks noGrp="1"/>
          </p:cNvSpPr>
          <p:nvPr>
            <p:ph type="title"/>
          </p:nvPr>
        </p:nvSpPr>
        <p:spPr/>
        <p:txBody>
          <a:bodyPr/>
          <a:lstStyle/>
          <a:p>
            <a:r>
              <a:rPr lang="en-US" dirty="0" smtClean="0"/>
              <a:t>Alcator C-Mod – a high-field, compact tokamak</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266700" y="4519419"/>
                <a:ext cx="11625881" cy="2031325"/>
              </a:xfrm>
              <a:prstGeom prst="rect">
                <a:avLst/>
              </a:prstGeom>
              <a:noFill/>
            </p:spPr>
            <p:txBody>
              <a:bodyPr wrap="square" rtlCol="0">
                <a:spAutoFit/>
              </a:bodyPr>
              <a:lstStyle/>
              <a:p>
                <a:pPr marL="285750" indent="-285750">
                  <a:lnSpc>
                    <a:spcPct val="150000"/>
                  </a:lnSpc>
                  <a:buClr>
                    <a:schemeClr val="bg1">
                      <a:lumMod val="50000"/>
                    </a:schemeClr>
                  </a:buClr>
                  <a:buFont typeface="Arial" panose="020B0604020202020204" pitchFamily="34" charset="0"/>
                  <a:buChar char="•"/>
                </a:pPr>
                <a:r>
                  <a:rPr lang="en-US" sz="2800" dirty="0" smtClean="0"/>
                  <a:t>B</a:t>
                </a:r>
                <a:r>
                  <a:rPr lang="en-US" sz="2800" baseline="-25000" dirty="0" smtClean="0"/>
                  <a:t>0</a:t>
                </a:r>
                <a:r>
                  <a:rPr lang="en-US" sz="2800" dirty="0" smtClean="0"/>
                  <a:t> </a:t>
                </a:r>
                <a14:m>
                  <m:oMath xmlns:m="http://schemas.openxmlformats.org/officeDocument/2006/math">
                    <m:r>
                      <a:rPr lang="en-US" sz="2800" b="0" i="1" smtClean="0">
                        <a:latin typeface="Cambria Math" panose="02040503050406030204" pitchFamily="18" charset="0"/>
                      </a:rPr>
                      <m:t>≤</m:t>
                    </m:r>
                  </m:oMath>
                </a14:m>
                <a:r>
                  <a:rPr lang="en-US" sz="2800" dirty="0" smtClean="0"/>
                  <a:t> 8 T, I</a:t>
                </a:r>
                <a:r>
                  <a:rPr lang="en-US" sz="2800" baseline="-25000" dirty="0" smtClean="0"/>
                  <a:t>P</a:t>
                </a:r>
                <a:r>
                  <a:rPr lang="en-US" sz="2800" dirty="0" smtClean="0"/>
                  <a:t> </a:t>
                </a:r>
                <a14:m>
                  <m:oMath xmlns:m="http://schemas.openxmlformats.org/officeDocument/2006/math">
                    <m:r>
                      <a:rPr lang="en-US" sz="2800" i="1">
                        <a:latin typeface="Cambria Math" panose="02040503050406030204" pitchFamily="18" charset="0"/>
                      </a:rPr>
                      <m:t>≤</m:t>
                    </m:r>
                  </m:oMath>
                </a14:m>
                <a:r>
                  <a:rPr lang="en-US" sz="2800" dirty="0" smtClean="0"/>
                  <a:t> 2 MA, </a:t>
                </a:r>
                <a14:m>
                  <m:oMath xmlns:m="http://schemas.openxmlformats.org/officeDocument/2006/math">
                    <m:d>
                      <m:dPr>
                        <m:begChr m:val="⟨"/>
                        <m:endChr m:val="⟩"/>
                        <m:ctrlPr>
                          <a:rPr lang="en-US" sz="2800" i="1" smtClean="0">
                            <a:latin typeface="Cambria Math" panose="02040503050406030204" pitchFamily="18" charset="0"/>
                          </a:rPr>
                        </m:ctrlPr>
                      </m:dPr>
                      <m:e>
                        <m:r>
                          <m:rPr>
                            <m:sty m:val="p"/>
                          </m:rPr>
                          <a:rPr lang="en-US" sz="2800" b="0" i="0" smtClean="0">
                            <a:latin typeface="Cambria Math" panose="02040503050406030204" pitchFamily="18" charset="0"/>
                          </a:rPr>
                          <m:t>p</m:t>
                        </m:r>
                      </m:e>
                    </m:d>
                    <m:r>
                      <a:rPr lang="en-US" sz="2800" b="0" i="1" smtClean="0">
                        <a:latin typeface="Cambria Math" panose="02040503050406030204" pitchFamily="18" charset="0"/>
                      </a:rPr>
                      <m:t>≤</m:t>
                    </m:r>
                  </m:oMath>
                </a14:m>
                <a:r>
                  <a:rPr lang="en-US" sz="2800" dirty="0" smtClean="0"/>
                  <a:t> 2 </a:t>
                </a:r>
                <a:r>
                  <a:rPr lang="en-US" sz="2800" dirty="0" err="1" smtClean="0"/>
                  <a:t>atm</a:t>
                </a:r>
                <a:r>
                  <a:rPr lang="en-US" sz="2800" dirty="0" smtClean="0"/>
                  <a:t> (0.3 MJ/m</a:t>
                </a:r>
                <a:r>
                  <a:rPr lang="en-US" sz="2800" baseline="30000" dirty="0" smtClean="0"/>
                  <a:t>3</a:t>
                </a:r>
                <a:r>
                  <a:rPr lang="en-US" sz="2800" dirty="0" smtClean="0"/>
                  <a:t>), R</a:t>
                </a:r>
                <a:r>
                  <a:rPr lang="en-US" sz="2800" baseline="-25000" dirty="0" smtClean="0"/>
                  <a:t>0</a:t>
                </a:r>
                <a:r>
                  <a:rPr lang="en-US" sz="2800" dirty="0" smtClean="0"/>
                  <a:t> = 0.68 m, a = 0.22 m</a:t>
                </a:r>
              </a:p>
              <a:p>
                <a:pPr marL="285750" indent="-285750">
                  <a:lnSpc>
                    <a:spcPct val="150000"/>
                  </a:lnSpc>
                  <a:buClr>
                    <a:schemeClr val="bg1">
                      <a:lumMod val="50000"/>
                    </a:schemeClr>
                  </a:buClr>
                  <a:buFont typeface="Arial" panose="020B0604020202020204" pitchFamily="34" charset="0"/>
                  <a:buChar char="•"/>
                </a:pPr>
                <a:r>
                  <a:rPr lang="en-US" sz="2800" dirty="0" smtClean="0"/>
                  <a:t>Equipped with extensive disruption-relevant diagnostics</a:t>
                </a:r>
              </a:p>
              <a:p>
                <a:pPr marL="285750" indent="-285750">
                  <a:lnSpc>
                    <a:spcPct val="150000"/>
                  </a:lnSpc>
                  <a:buClr>
                    <a:schemeClr val="bg1">
                      <a:lumMod val="50000"/>
                    </a:schemeClr>
                  </a:buClr>
                  <a:buFont typeface="Arial" panose="020B0604020202020204" pitchFamily="34" charset="0"/>
                  <a:buChar char="•"/>
                </a:pPr>
                <a:r>
                  <a:rPr lang="en-US" sz="2800" dirty="0" smtClean="0"/>
                  <a:t>C-Mod permanently shut down last year</a:t>
                </a:r>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266700" y="4519419"/>
                <a:ext cx="11625881" cy="2031325"/>
              </a:xfrm>
              <a:prstGeom prst="rect">
                <a:avLst/>
              </a:prstGeom>
              <a:blipFill rotWithShape="0">
                <a:blip r:embed="rId5"/>
                <a:stretch>
                  <a:fillRect l="-944" b="-4192"/>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r>
              <a:rPr lang="en-US" dirty="0"/>
              <a:t>3</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243968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4593" y="1428842"/>
            <a:ext cx="5759450" cy="4698498"/>
          </a:xfrm>
        </p:spPr>
      </p:pic>
      <p:sp>
        <p:nvSpPr>
          <p:cNvPr id="5" name="Title 4"/>
          <p:cNvSpPr>
            <a:spLocks noGrp="1"/>
          </p:cNvSpPr>
          <p:nvPr>
            <p:ph type="title"/>
          </p:nvPr>
        </p:nvSpPr>
        <p:spPr>
          <a:xfrm>
            <a:off x="266702" y="1"/>
            <a:ext cx="11625879" cy="958010"/>
          </a:xfrm>
        </p:spPr>
        <p:txBody>
          <a:bodyPr/>
          <a:lstStyle/>
          <a:p>
            <a:r>
              <a:rPr lang="en-US" dirty="0" smtClean="0"/>
              <a:t>Radial polarization data similar to theory</a:t>
            </a:r>
            <a:endParaRPr lang="en-US" dirty="0"/>
          </a:p>
        </p:txBody>
      </p:sp>
      <p:cxnSp>
        <p:nvCxnSpPr>
          <p:cNvPr id="10" name="Straight Connector 9"/>
          <p:cNvCxnSpPr/>
          <p:nvPr/>
        </p:nvCxnSpPr>
        <p:spPr>
          <a:xfrm flipV="1">
            <a:off x="8859520" y="1778000"/>
            <a:ext cx="0" cy="3525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4356" y="1076620"/>
            <a:ext cx="6789804" cy="5564027"/>
            <a:chOff x="5222240" y="1188380"/>
            <a:chExt cx="6789804" cy="5564027"/>
          </a:xfrm>
        </p:grpSpPr>
        <p:sp>
          <p:nvSpPr>
            <p:cNvPr id="16" name="Rectangle 15"/>
            <p:cNvSpPr/>
            <p:nvPr/>
          </p:nvSpPr>
          <p:spPr>
            <a:xfrm>
              <a:off x="6464622" y="6352297"/>
              <a:ext cx="4816896" cy="400110"/>
            </a:xfrm>
            <a:prstGeom prst="rect">
              <a:avLst/>
            </a:prstGeom>
          </p:spPr>
          <p:txBody>
            <a:bodyPr wrap="none">
              <a:spAutoFit/>
            </a:bodyPr>
            <a:lstStyle/>
            <a:p>
              <a:r>
                <a:rPr lang="en-US" sz="2000" dirty="0" err="1">
                  <a:solidFill>
                    <a:prstClr val="black"/>
                  </a:solidFill>
                </a:rPr>
                <a:t>Ya.M</a:t>
              </a:r>
              <a:r>
                <a:rPr lang="en-US" sz="2000" dirty="0">
                  <a:solidFill>
                    <a:prstClr val="black"/>
                  </a:solidFill>
                </a:rPr>
                <a:t>. </a:t>
              </a:r>
              <a:r>
                <a:rPr lang="en-US" sz="2000" dirty="0" err="1">
                  <a:solidFill>
                    <a:prstClr val="black"/>
                  </a:solidFill>
                </a:rPr>
                <a:t>Sobolev</a:t>
              </a:r>
              <a:r>
                <a:rPr lang="en-US" sz="2000" dirty="0">
                  <a:solidFill>
                    <a:prstClr val="black"/>
                  </a:solidFill>
                </a:rPr>
                <a:t>, ISSN 1562-6016, </a:t>
              </a:r>
              <a:r>
                <a:rPr lang="en-US" sz="2000" dirty="0" smtClean="0">
                  <a:solidFill>
                    <a:prstClr val="black"/>
                  </a:solidFill>
                </a:rPr>
                <a:t>BAHT (2013</a:t>
              </a:r>
              <a:r>
                <a:rPr lang="en-US" sz="2000" dirty="0">
                  <a:solidFill>
                    <a:prstClr val="black"/>
                  </a:solidFill>
                </a:rPr>
                <a:t>)</a:t>
              </a:r>
              <a:endParaRPr lang="en-US" sz="2000" dirty="0"/>
            </a:p>
          </p:txBody>
        </p:sp>
        <p:grpSp>
          <p:nvGrpSpPr>
            <p:cNvPr id="17" name="Group 16"/>
            <p:cNvGrpSpPr/>
            <p:nvPr/>
          </p:nvGrpSpPr>
          <p:grpSpPr>
            <a:xfrm>
              <a:off x="5222240" y="1188380"/>
              <a:ext cx="6789804" cy="5070396"/>
              <a:chOff x="5222240" y="1188380"/>
              <a:chExt cx="6789804" cy="5070396"/>
            </a:xfrm>
          </p:grpSpPr>
          <p:pic>
            <p:nvPicPr>
              <p:cNvPr id="18" name="Picture 17"/>
              <p:cNvPicPr>
                <a:picLocks noChangeAspect="1"/>
              </p:cNvPicPr>
              <p:nvPr/>
            </p:nvPicPr>
            <p:blipFill>
              <a:blip r:embed="rId3"/>
              <a:stretch>
                <a:fillRect/>
              </a:stretch>
            </p:blipFill>
            <p:spPr>
              <a:xfrm>
                <a:off x="5987102" y="2296376"/>
                <a:ext cx="5048250" cy="3962400"/>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5222240" y="1188380"/>
                    <a:ext cx="6789804" cy="1107996"/>
                  </a:xfrm>
                  <a:prstGeom prst="rect">
                    <a:avLst/>
                  </a:prstGeom>
                  <a:noFill/>
                </p:spPr>
                <p:txBody>
                  <a:bodyPr wrap="square" rtlCol="0">
                    <a:spAutoFit/>
                  </a:bodyPr>
                  <a:lstStyle/>
                  <a:p>
                    <a:pPr algn="ctr"/>
                    <a:r>
                      <a:rPr lang="en-US" sz="2200" i="1" dirty="0" smtClean="0"/>
                      <a:t>Synchrotron polarization (poloidal projection)</a:t>
                    </a:r>
                    <a:r>
                      <a:rPr lang="en-US" sz="2200" dirty="0" smtClean="0"/>
                      <a:t>.</a:t>
                    </a:r>
                  </a:p>
                  <a:p>
                    <a:pPr algn="ctr"/>
                    <a:r>
                      <a:rPr lang="en-US" sz="2200" dirty="0" smtClean="0"/>
                      <a:t>B</a:t>
                    </a:r>
                    <a:r>
                      <a:rPr lang="en-US" sz="2200" baseline="-25000" dirty="0" smtClean="0"/>
                      <a:t>0</a:t>
                    </a:r>
                    <a:r>
                      <a:rPr lang="en-US" sz="2200" dirty="0" smtClean="0"/>
                      <a:t> = 3 T, R</a:t>
                    </a:r>
                    <a:r>
                      <a:rPr lang="en-US" sz="2200" baseline="-25000" dirty="0" smtClean="0"/>
                      <a:t>0</a:t>
                    </a:r>
                    <a:r>
                      <a:rPr lang="en-US" sz="2200" dirty="0" smtClean="0"/>
                      <a:t> = 1.75 m, a = 0.4 m,</a:t>
                    </a:r>
                    <a:r>
                      <a:rPr lang="en-US" sz="2200" dirty="0"/>
                      <a:t> q</a:t>
                    </a:r>
                    <a:r>
                      <a:rPr lang="en-US" sz="2200" baseline="-25000" dirty="0"/>
                      <a:t>0</a:t>
                    </a:r>
                    <a:r>
                      <a:rPr lang="en-US" sz="2200" dirty="0"/>
                      <a:t> = </a:t>
                    </a:r>
                    <a:r>
                      <a:rPr lang="en-US" sz="2200" dirty="0" smtClean="0"/>
                      <a:t>1, </a:t>
                    </a:r>
                  </a:p>
                  <a:p>
                    <a:pPr algn="ctr"/>
                    <a:r>
                      <a:rPr lang="en-US" sz="2200" dirty="0" smtClean="0"/>
                      <a:t> </a:t>
                    </a:r>
                    <a:r>
                      <a:rPr lang="en-US" sz="2200" dirty="0" err="1" smtClean="0"/>
                      <a:t>r</a:t>
                    </a:r>
                    <a:r>
                      <a:rPr lang="en-US" sz="2200" baseline="-25000" dirty="0" err="1" smtClean="0"/>
                      <a:t>b</a:t>
                    </a:r>
                    <a:r>
                      <a:rPr lang="en-US" sz="2200" dirty="0" smtClean="0"/>
                      <a:t> = 0.15 m, </a:t>
                    </a:r>
                    <a14:m>
                      <m:oMath xmlns:m="http://schemas.openxmlformats.org/officeDocument/2006/math">
                        <m:r>
                          <a:rPr lang="en-US" sz="2200" i="1">
                            <a:latin typeface="Cambria Math" panose="02040503050406030204" pitchFamily="18" charset="0"/>
                          </a:rPr>
                          <m:t>𝛾</m:t>
                        </m:r>
                      </m:oMath>
                    </a14:m>
                    <a:r>
                      <a:rPr lang="en-US" sz="2200" dirty="0"/>
                      <a:t> = 50, </a:t>
                    </a:r>
                    <a:r>
                      <a:rPr lang="el-GR" sz="2200" dirty="0"/>
                      <a:t>θ</a:t>
                    </a:r>
                    <a:r>
                      <a:rPr lang="en-US" sz="2200" dirty="0"/>
                      <a:t> = </a:t>
                    </a:r>
                    <a:r>
                      <a:rPr lang="en-US" sz="2200" dirty="0" smtClean="0"/>
                      <a:t>0.1</a:t>
                    </a:r>
                    <a:endParaRPr lang="en-US" sz="22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222240" y="1188380"/>
                    <a:ext cx="6789804" cy="1107996"/>
                  </a:xfrm>
                  <a:prstGeom prst="rect">
                    <a:avLst/>
                  </a:prstGeom>
                  <a:blipFill rotWithShape="0">
                    <a:blip r:embed="rId4"/>
                    <a:stretch>
                      <a:fillRect t="-3867" b="-10497"/>
                    </a:stretch>
                  </a:blipFill>
                </p:spPr>
                <p:txBody>
                  <a:bodyPr/>
                  <a:lstStyle/>
                  <a:p>
                    <a:r>
                      <a:rPr lang="en-US">
                        <a:noFill/>
                      </a:rPr>
                      <a:t> </a:t>
                    </a:r>
                  </a:p>
                </p:txBody>
              </p:sp>
            </mc:Fallback>
          </mc:AlternateContent>
          <p:cxnSp>
            <p:nvCxnSpPr>
              <p:cNvPr id="20" name="Straight Connector 19"/>
              <p:cNvCxnSpPr/>
              <p:nvPr/>
            </p:nvCxnSpPr>
            <p:spPr>
              <a:xfrm flipV="1">
                <a:off x="8168640" y="2397760"/>
                <a:ext cx="0" cy="3078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Slide Number Placeholder 21"/>
          <p:cNvSpPr>
            <a:spLocks noGrp="1"/>
          </p:cNvSpPr>
          <p:nvPr>
            <p:ph type="sldNum" sz="quarter" idx="12"/>
          </p:nvPr>
        </p:nvSpPr>
        <p:spPr/>
        <p:txBody>
          <a:bodyPr/>
          <a:lstStyle/>
          <a:p>
            <a:r>
              <a:rPr lang="en-US" dirty="0" smtClean="0"/>
              <a:t>28</a:t>
            </a:r>
            <a:endParaRPr lang="en-US" dirty="0"/>
          </a:p>
        </p:txBody>
      </p:sp>
      <p:sp>
        <p:nvSpPr>
          <p:cNvPr id="23" name="Date Placeholder 22"/>
          <p:cNvSpPr>
            <a:spLocks noGrp="1"/>
          </p:cNvSpPr>
          <p:nvPr>
            <p:ph type="dt" sz="half" idx="10"/>
          </p:nvPr>
        </p:nvSpPr>
        <p:spPr/>
        <p:txBody>
          <a:bodyPr/>
          <a:lstStyle/>
          <a:p>
            <a:r>
              <a:rPr lang="en-US" smtClean="0"/>
              <a:t>REM, June 2017</a:t>
            </a:r>
            <a:endParaRPr lang="en-US" dirty="0"/>
          </a:p>
        </p:txBody>
      </p:sp>
      <p:cxnSp>
        <p:nvCxnSpPr>
          <p:cNvPr id="14" name="Straight Connector 13"/>
          <p:cNvCxnSpPr/>
          <p:nvPr/>
        </p:nvCxnSpPr>
        <p:spPr>
          <a:xfrm flipV="1">
            <a:off x="2067588" y="2286000"/>
            <a:ext cx="0" cy="3078480"/>
          </a:xfrm>
          <a:prstGeom prst="line">
            <a:avLst/>
          </a:prstGeom>
          <a:ln w="76200">
            <a:solidFill>
              <a:srgbClr val="17F61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127012" y="1778000"/>
            <a:ext cx="0" cy="3539331"/>
          </a:xfrm>
          <a:prstGeom prst="line">
            <a:avLst/>
          </a:prstGeom>
          <a:ln w="76200">
            <a:solidFill>
              <a:srgbClr val="17F61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103396" y="2286000"/>
            <a:ext cx="0" cy="3078480"/>
          </a:xfrm>
          <a:prstGeom prst="line">
            <a:avLst/>
          </a:prstGeom>
          <a:ln w="76200">
            <a:solidFill>
              <a:srgbClr val="1403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0294140" y="1778000"/>
            <a:ext cx="0" cy="3525520"/>
          </a:xfrm>
          <a:prstGeom prst="line">
            <a:avLst/>
          </a:prstGeom>
          <a:ln w="76200">
            <a:solidFill>
              <a:srgbClr val="1403E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11720" y="2090128"/>
            <a:ext cx="4329176" cy="13379"/>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846099" y="2062696"/>
            <a:ext cx="894797" cy="584775"/>
          </a:xfrm>
          <a:prstGeom prst="rect">
            <a:avLst/>
          </a:prstGeom>
          <a:noFill/>
        </p:spPr>
        <p:txBody>
          <a:bodyPr wrap="none" rtlCol="0">
            <a:spAutoFit/>
          </a:bodyPr>
          <a:lstStyle/>
          <a:p>
            <a:r>
              <a:rPr lang="en-US" sz="3200" dirty="0" smtClean="0"/>
              <a:t>80%</a:t>
            </a:r>
            <a:endParaRPr lang="en-US" sz="3200" dirty="0"/>
          </a:p>
        </p:txBody>
      </p:sp>
    </p:spTree>
    <p:extLst>
      <p:ext uri="{BB962C8B-B14F-4D97-AF65-F5344CB8AC3E}">
        <p14:creationId xmlns:p14="http://schemas.microsoft.com/office/powerpoint/2010/main" val="2002062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chemeClr val="bg1">
                  <a:lumMod val="75000"/>
                </a:schemeClr>
              </a:buClr>
            </a:pPr>
            <a:r>
              <a:rPr lang="en-US" sz="3600" dirty="0" smtClean="0">
                <a:solidFill>
                  <a:schemeClr val="bg1">
                    <a:lumMod val="75000"/>
                  </a:schemeClr>
                </a:solidFill>
              </a:rPr>
              <a:t>Runaway electron synchrotron spectra measured at three magnetic fields</a:t>
            </a:r>
          </a:p>
          <a:p>
            <a:pPr>
              <a:buClr>
                <a:schemeClr val="bg1">
                  <a:lumMod val="75000"/>
                </a:schemeClr>
              </a:buClr>
            </a:pPr>
            <a:r>
              <a:rPr lang="en-US" sz="3600" dirty="0" smtClean="0">
                <a:solidFill>
                  <a:schemeClr val="bg1">
                    <a:lumMod val="75000"/>
                  </a:schemeClr>
                </a:solidFill>
              </a:rPr>
              <a:t>Visible camera images of synchrotron emission and comparison with SOFT</a:t>
            </a:r>
          </a:p>
          <a:p>
            <a:pPr>
              <a:buClr>
                <a:schemeClr val="bg1">
                  <a:lumMod val="75000"/>
                </a:schemeClr>
              </a:buClr>
            </a:pPr>
            <a:r>
              <a:rPr lang="en-US" sz="3600" dirty="0" smtClean="0">
                <a:solidFill>
                  <a:schemeClr val="bg1">
                    <a:lumMod val="75000"/>
                  </a:schemeClr>
                </a:solidFill>
              </a:rPr>
              <a:t>Radial profiles of synchrotron radiation polarization</a:t>
            </a:r>
          </a:p>
          <a:p>
            <a:pPr>
              <a:buClr>
                <a:schemeClr val="bg1">
                  <a:lumMod val="50000"/>
                </a:schemeClr>
              </a:buClr>
            </a:pPr>
            <a:r>
              <a:rPr lang="en-US" sz="3600" dirty="0" smtClean="0"/>
              <a:t>Questions</a:t>
            </a:r>
          </a:p>
          <a:p>
            <a:endParaRPr lang="en-US" dirty="0"/>
          </a:p>
        </p:txBody>
      </p:sp>
      <p:sp>
        <p:nvSpPr>
          <p:cNvPr id="5" name="Title 4"/>
          <p:cNvSpPr>
            <a:spLocks noGrp="1"/>
          </p:cNvSpPr>
          <p:nvPr>
            <p:ph type="title"/>
          </p:nvPr>
        </p:nvSpPr>
        <p:spPr/>
        <p:txBody>
          <a:bodyPr/>
          <a:lstStyle/>
          <a:p>
            <a:r>
              <a:rPr lang="en-US" dirty="0" smtClean="0"/>
              <a:t>Outline</a:t>
            </a:r>
            <a:endParaRPr lang="en-US" dirty="0"/>
          </a:p>
        </p:txBody>
      </p:sp>
      <p:sp>
        <p:nvSpPr>
          <p:cNvPr id="7" name="Slide Number Placeholder 6"/>
          <p:cNvSpPr>
            <a:spLocks noGrp="1"/>
          </p:cNvSpPr>
          <p:nvPr>
            <p:ph type="sldNum" sz="quarter" idx="12"/>
          </p:nvPr>
        </p:nvSpPr>
        <p:spPr/>
        <p:txBody>
          <a:bodyPr/>
          <a:lstStyle/>
          <a:p>
            <a:r>
              <a:rPr lang="en-US" dirty="0" smtClean="0"/>
              <a:t>29</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179887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bg1">
                  <a:lumMod val="50000"/>
                </a:schemeClr>
              </a:buClr>
            </a:pPr>
            <a:r>
              <a:rPr lang="en-US" sz="3200" i="1" dirty="0" smtClean="0"/>
              <a:t>Three B-fields</a:t>
            </a:r>
            <a:r>
              <a:rPr lang="en-US" sz="3200" dirty="0" smtClean="0"/>
              <a:t>: The single-particle picture is obviously unphysical. What is the best way to move forward with this analysis? Simulations (thus far) have been semi-successful.</a:t>
            </a:r>
          </a:p>
          <a:p>
            <a:pPr>
              <a:buClr>
                <a:schemeClr val="bg1">
                  <a:lumMod val="50000"/>
                </a:schemeClr>
              </a:buClr>
            </a:pPr>
            <a:endParaRPr lang="en-US" sz="3200" dirty="0" smtClean="0"/>
          </a:p>
        </p:txBody>
      </p:sp>
      <p:sp>
        <p:nvSpPr>
          <p:cNvPr id="5" name="Title 4"/>
          <p:cNvSpPr>
            <a:spLocks noGrp="1"/>
          </p:cNvSpPr>
          <p:nvPr>
            <p:ph type="title"/>
          </p:nvPr>
        </p:nvSpPr>
        <p:spPr/>
        <p:txBody>
          <a:bodyPr/>
          <a:lstStyle/>
          <a:p>
            <a:r>
              <a:rPr lang="en-US" dirty="0" smtClean="0"/>
              <a:t>Questions</a:t>
            </a:r>
            <a:endParaRPr lang="en-US" dirty="0"/>
          </a:p>
        </p:txBody>
      </p:sp>
      <p:sp>
        <p:nvSpPr>
          <p:cNvPr id="7" name="Slide Number Placeholder 6"/>
          <p:cNvSpPr>
            <a:spLocks noGrp="1"/>
          </p:cNvSpPr>
          <p:nvPr>
            <p:ph type="sldNum" sz="quarter" idx="12"/>
          </p:nvPr>
        </p:nvSpPr>
        <p:spPr/>
        <p:txBody>
          <a:bodyPr/>
          <a:lstStyle/>
          <a:p>
            <a:r>
              <a:rPr lang="en-US" dirty="0" smtClean="0"/>
              <a:t>30</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325740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bg1">
                  <a:lumMod val="50000"/>
                </a:schemeClr>
              </a:buClr>
            </a:pPr>
            <a:r>
              <a:rPr lang="en-US" sz="3200" i="1" dirty="0" smtClean="0"/>
              <a:t>Three B-fields</a:t>
            </a:r>
            <a:r>
              <a:rPr lang="en-US" sz="3200" dirty="0" smtClean="0"/>
              <a:t>: The single-particle picture is obviously unphysical. What is the best way to move forward with this analysis? Simulations (thus far) have been semi-successful.</a:t>
            </a:r>
          </a:p>
          <a:p>
            <a:pPr>
              <a:buClr>
                <a:schemeClr val="bg1">
                  <a:lumMod val="50000"/>
                </a:schemeClr>
              </a:buClr>
            </a:pPr>
            <a:endParaRPr lang="en-US" sz="3200" dirty="0" smtClean="0"/>
          </a:p>
          <a:p>
            <a:pPr>
              <a:buClr>
                <a:schemeClr val="bg1">
                  <a:lumMod val="50000"/>
                </a:schemeClr>
              </a:buClr>
            </a:pPr>
            <a:r>
              <a:rPr lang="en-US" sz="3200" i="1" dirty="0" smtClean="0"/>
              <a:t>SOFT images</a:t>
            </a:r>
            <a:r>
              <a:rPr lang="en-US" sz="3200" dirty="0" smtClean="0"/>
              <a:t>: Are flux-surface-averaged quantities good enough? Should we move on to coupled solvers like LUKE?</a:t>
            </a:r>
          </a:p>
          <a:p>
            <a:pPr>
              <a:buClr>
                <a:schemeClr val="bg1">
                  <a:lumMod val="50000"/>
                </a:schemeClr>
              </a:buClr>
            </a:pPr>
            <a:endParaRPr lang="en-US" sz="3200" dirty="0" smtClean="0"/>
          </a:p>
        </p:txBody>
      </p:sp>
      <p:sp>
        <p:nvSpPr>
          <p:cNvPr id="5" name="Title 4"/>
          <p:cNvSpPr>
            <a:spLocks noGrp="1"/>
          </p:cNvSpPr>
          <p:nvPr>
            <p:ph type="title"/>
          </p:nvPr>
        </p:nvSpPr>
        <p:spPr/>
        <p:txBody>
          <a:bodyPr/>
          <a:lstStyle/>
          <a:p>
            <a:r>
              <a:rPr lang="en-US" dirty="0" smtClean="0"/>
              <a:t>Questions</a:t>
            </a:r>
            <a:endParaRPr lang="en-US" dirty="0"/>
          </a:p>
        </p:txBody>
      </p:sp>
      <p:sp>
        <p:nvSpPr>
          <p:cNvPr id="7" name="Slide Number Placeholder 6"/>
          <p:cNvSpPr>
            <a:spLocks noGrp="1"/>
          </p:cNvSpPr>
          <p:nvPr>
            <p:ph type="sldNum" sz="quarter" idx="12"/>
          </p:nvPr>
        </p:nvSpPr>
        <p:spPr/>
        <p:txBody>
          <a:bodyPr/>
          <a:lstStyle/>
          <a:p>
            <a:r>
              <a:rPr lang="en-US" dirty="0" smtClean="0"/>
              <a:t>30</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4970418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bg1">
                  <a:lumMod val="50000"/>
                </a:schemeClr>
              </a:buClr>
            </a:pPr>
            <a:r>
              <a:rPr lang="en-US" sz="3200" i="1" dirty="0" smtClean="0"/>
              <a:t>Three B-fields</a:t>
            </a:r>
            <a:r>
              <a:rPr lang="en-US" sz="3200" dirty="0" smtClean="0"/>
              <a:t>: The single-particle picture is obviously unphysical. What is the best way to move forward with this analysis? Simulations (thus far) have been semi-successful.</a:t>
            </a:r>
          </a:p>
          <a:p>
            <a:pPr>
              <a:buClr>
                <a:schemeClr val="bg1">
                  <a:lumMod val="50000"/>
                </a:schemeClr>
              </a:buClr>
            </a:pPr>
            <a:endParaRPr lang="en-US" sz="3200" dirty="0" smtClean="0"/>
          </a:p>
          <a:p>
            <a:pPr>
              <a:buClr>
                <a:schemeClr val="bg1">
                  <a:lumMod val="50000"/>
                </a:schemeClr>
              </a:buClr>
            </a:pPr>
            <a:r>
              <a:rPr lang="en-US" sz="3200" i="1" dirty="0" smtClean="0"/>
              <a:t>SOFT images</a:t>
            </a:r>
            <a:r>
              <a:rPr lang="en-US" sz="3200" dirty="0" smtClean="0"/>
              <a:t>: Are flux-surface-averaged quantities good enough? Should we move on to coupled solvers like LUKE?</a:t>
            </a:r>
          </a:p>
          <a:p>
            <a:pPr>
              <a:buClr>
                <a:schemeClr val="bg1">
                  <a:lumMod val="50000"/>
                </a:schemeClr>
              </a:buClr>
            </a:pPr>
            <a:endParaRPr lang="en-US" sz="3200" dirty="0" smtClean="0"/>
          </a:p>
          <a:p>
            <a:pPr>
              <a:buClr>
                <a:schemeClr val="bg1">
                  <a:lumMod val="50000"/>
                </a:schemeClr>
              </a:buClr>
            </a:pPr>
            <a:r>
              <a:rPr lang="en-US" sz="3200" i="1" dirty="0" smtClean="0"/>
              <a:t>Polarization data</a:t>
            </a:r>
            <a:r>
              <a:rPr lang="en-US" sz="3200" dirty="0" smtClean="0"/>
              <a:t>: Do any codes currently calculate synchrotron polarization? If not, would this be easy to implement?</a:t>
            </a:r>
            <a:endParaRPr lang="en-US" sz="3200" dirty="0"/>
          </a:p>
        </p:txBody>
      </p:sp>
      <p:sp>
        <p:nvSpPr>
          <p:cNvPr id="5" name="Title 4"/>
          <p:cNvSpPr>
            <a:spLocks noGrp="1"/>
          </p:cNvSpPr>
          <p:nvPr>
            <p:ph type="title"/>
          </p:nvPr>
        </p:nvSpPr>
        <p:spPr/>
        <p:txBody>
          <a:bodyPr/>
          <a:lstStyle/>
          <a:p>
            <a:r>
              <a:rPr lang="en-US" dirty="0" smtClean="0"/>
              <a:t>Questions</a:t>
            </a:r>
            <a:endParaRPr lang="en-US" dirty="0"/>
          </a:p>
        </p:txBody>
      </p:sp>
      <p:sp>
        <p:nvSpPr>
          <p:cNvPr id="7" name="Slide Number Placeholder 6"/>
          <p:cNvSpPr>
            <a:spLocks noGrp="1"/>
          </p:cNvSpPr>
          <p:nvPr>
            <p:ph type="sldNum" sz="quarter" idx="12"/>
          </p:nvPr>
        </p:nvSpPr>
        <p:spPr/>
        <p:txBody>
          <a:bodyPr/>
          <a:lstStyle/>
          <a:p>
            <a:r>
              <a:rPr lang="en-US" dirty="0" smtClean="0"/>
              <a:t>30</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1832174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Extra</a:t>
            </a:r>
            <a:endParaRPr lang="en-US" dirty="0"/>
          </a:p>
        </p:txBody>
      </p:sp>
      <p:sp>
        <p:nvSpPr>
          <p:cNvPr id="8" name="Subtitle 7"/>
          <p:cNvSpPr>
            <a:spLocks noGrp="1"/>
          </p:cNvSpPr>
          <p:nvPr>
            <p:ph type="subTitle" idx="1"/>
          </p:nvPr>
        </p:nvSpPr>
        <p:spPr/>
        <p:txBody>
          <a:bodyPr/>
          <a:lstStyle/>
          <a:p>
            <a:endParaRPr lang="en-US"/>
          </a:p>
        </p:txBody>
      </p:sp>
      <p:cxnSp>
        <p:nvCxnSpPr>
          <p:cNvPr id="3" name="Straight Connector 2"/>
          <p:cNvCxnSpPr/>
          <p:nvPr/>
        </p:nvCxnSpPr>
        <p:spPr>
          <a:xfrm>
            <a:off x="1382268" y="3509963"/>
            <a:ext cx="942746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2102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802" y="1156447"/>
            <a:ext cx="11550396" cy="5043814"/>
          </a:xfrm>
        </p:spPr>
        <p:txBody>
          <a:bodyPr>
            <a:noAutofit/>
          </a:bodyPr>
          <a:lstStyle/>
          <a:p>
            <a:pPr marL="0" indent="0" algn="just">
              <a:lnSpc>
                <a:spcPct val="100000"/>
              </a:lnSpc>
              <a:buNone/>
            </a:pPr>
            <a:r>
              <a:rPr lang="en-US" sz="2600" dirty="0"/>
              <a:t>Alcator C-Mod's high magnetic field allows runaway electron synchrotron emission to be observed in the visible wavelength range. Visible spectrometers were used to measure synchrotron spectra at three magnetic fields: 2.7, 5.4, and 7.8 T. Assuming fixed energy and pitch, the spectral shape is expected to shift toward shorter wavelengths with increasing magnetic field. However, the similarities among measured spectra indicate that runaway electron energies decrease with increased field and are thus limited by synchrotron radiation. Additionally, distortion-corrected visible camera images show the spatial distribution and evolution of runaways in C-Mod. Initial results show good agreement between experiment and the new synthetic diagnostic SOFT (Synchrotron-detecting Orbit-Following Toolkit) [1</a:t>
            </a:r>
            <a:r>
              <a:rPr lang="en-US" sz="2600" dirty="0" smtClean="0"/>
              <a:t>].</a:t>
            </a:r>
          </a:p>
          <a:p>
            <a:pPr marL="0" indent="0" algn="just">
              <a:lnSpc>
                <a:spcPct val="100000"/>
              </a:lnSpc>
              <a:buNone/>
            </a:pPr>
            <a:endParaRPr lang="en-US" sz="2600" dirty="0"/>
          </a:p>
          <a:p>
            <a:pPr marL="0" indent="0" algn="just">
              <a:lnSpc>
                <a:spcPct val="100000"/>
              </a:lnSpc>
              <a:buNone/>
            </a:pPr>
            <a:r>
              <a:rPr lang="en-US" sz="2000" dirty="0"/>
              <a:t>[1] M. Hoppe, et al. Synthetic synchrotron diagnostic for runaway electrons in tokamaks. In progress</a:t>
            </a:r>
            <a:r>
              <a:rPr lang="en-US" sz="2000" dirty="0" smtClean="0"/>
              <a:t>.</a:t>
            </a:r>
            <a:endParaRPr lang="en-US" sz="2000" dirty="0"/>
          </a:p>
        </p:txBody>
      </p:sp>
      <p:sp>
        <p:nvSpPr>
          <p:cNvPr id="5" name="Title 4"/>
          <p:cNvSpPr>
            <a:spLocks noGrp="1"/>
          </p:cNvSpPr>
          <p:nvPr>
            <p:ph type="title"/>
          </p:nvPr>
        </p:nvSpPr>
        <p:spPr/>
        <p:txBody>
          <a:bodyPr/>
          <a:lstStyle/>
          <a:p>
            <a:r>
              <a:rPr lang="en-US" dirty="0" smtClean="0"/>
              <a:t>Abstract</a:t>
            </a:r>
            <a:endParaRPr lang="en-US" dirty="0"/>
          </a:p>
        </p:txBody>
      </p:sp>
      <p:sp>
        <p:nvSpPr>
          <p:cNvPr id="7" name="Slide Number Placeholder 6"/>
          <p:cNvSpPr>
            <a:spLocks noGrp="1"/>
          </p:cNvSpPr>
          <p:nvPr>
            <p:ph type="sldNum" sz="quarter" idx="12"/>
          </p:nvPr>
        </p:nvSpPr>
        <p:spPr/>
        <p:txBody>
          <a:bodyPr/>
          <a:lstStyle/>
          <a:p>
            <a:r>
              <a:rPr lang="en-US" dirty="0" smtClean="0"/>
              <a:t>31</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9317970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62067" y="228600"/>
            <a:ext cx="10267866" cy="6400800"/>
          </a:xfrm>
        </p:spPr>
      </p:pic>
      <p:sp>
        <p:nvSpPr>
          <p:cNvPr id="10" name="TextBox 9"/>
          <p:cNvSpPr txBox="1"/>
          <p:nvPr/>
        </p:nvSpPr>
        <p:spPr>
          <a:xfrm rot="5400000">
            <a:off x="9379656" y="2223403"/>
            <a:ext cx="3542958" cy="338554"/>
          </a:xfrm>
          <a:prstGeom prst="rect">
            <a:avLst/>
          </a:prstGeom>
          <a:noFill/>
        </p:spPr>
        <p:txBody>
          <a:bodyPr wrap="none" rtlCol="0">
            <a:spAutoFit/>
          </a:bodyPr>
          <a:lstStyle/>
          <a:p>
            <a:pPr algn="ctr"/>
            <a:r>
              <a:rPr lang="en-US" sz="1600" dirty="0" smtClean="0">
                <a:solidFill>
                  <a:srgbClr val="FF0000"/>
                </a:solidFill>
              </a:rPr>
              <a:t>1160824024  </a:t>
            </a:r>
            <a:r>
              <a:rPr lang="en-US" sz="1600" dirty="0" smtClean="0">
                <a:solidFill>
                  <a:srgbClr val="319B39"/>
                </a:solidFill>
              </a:rPr>
              <a:t>1160824026   </a:t>
            </a:r>
            <a:r>
              <a:rPr lang="en-US" sz="1600" dirty="0" smtClean="0">
                <a:solidFill>
                  <a:srgbClr val="0E02AE"/>
                </a:solidFill>
              </a:rPr>
              <a:t>1160902016</a:t>
            </a:r>
            <a:endParaRPr lang="en-US" sz="1600" dirty="0">
              <a:solidFill>
                <a:srgbClr val="0E02AE"/>
              </a:solidFill>
            </a:endParaRPr>
          </a:p>
        </p:txBody>
      </p:sp>
      <p:sp>
        <p:nvSpPr>
          <p:cNvPr id="12" name="Slide Number Placeholder 11"/>
          <p:cNvSpPr>
            <a:spLocks noGrp="1"/>
          </p:cNvSpPr>
          <p:nvPr>
            <p:ph type="sldNum" sz="quarter" idx="12"/>
          </p:nvPr>
        </p:nvSpPr>
        <p:spPr/>
        <p:txBody>
          <a:bodyPr/>
          <a:lstStyle/>
          <a:p>
            <a:r>
              <a:rPr lang="en-US" dirty="0" smtClean="0"/>
              <a:t>32</a:t>
            </a:r>
            <a:endParaRPr lang="en-US" dirty="0"/>
          </a:p>
        </p:txBody>
      </p:sp>
      <p:sp>
        <p:nvSpPr>
          <p:cNvPr id="13" name="TextBox 12"/>
          <p:cNvSpPr txBox="1"/>
          <p:nvPr/>
        </p:nvSpPr>
        <p:spPr>
          <a:xfrm>
            <a:off x="266700" y="661841"/>
            <a:ext cx="1007007" cy="1569660"/>
          </a:xfrm>
          <a:prstGeom prst="rect">
            <a:avLst/>
          </a:prstGeom>
          <a:noFill/>
        </p:spPr>
        <p:txBody>
          <a:bodyPr wrap="none" rtlCol="0">
            <a:spAutoFit/>
          </a:bodyPr>
          <a:lstStyle/>
          <a:p>
            <a:r>
              <a:rPr lang="en-US" sz="3200" b="1" dirty="0" smtClean="0">
                <a:solidFill>
                  <a:srgbClr val="0E02AE"/>
                </a:solidFill>
              </a:rPr>
              <a:t>7.8 T</a:t>
            </a:r>
          </a:p>
          <a:p>
            <a:r>
              <a:rPr lang="en-US" sz="3200" b="1" dirty="0" smtClean="0">
                <a:solidFill>
                  <a:srgbClr val="319B39"/>
                </a:solidFill>
              </a:rPr>
              <a:t>5.4 T</a:t>
            </a:r>
          </a:p>
          <a:p>
            <a:r>
              <a:rPr lang="en-US" sz="3200" b="1" dirty="0" smtClean="0">
                <a:solidFill>
                  <a:srgbClr val="FF0000"/>
                </a:solidFill>
              </a:rPr>
              <a:t>2.7 T</a:t>
            </a:r>
            <a:endParaRPr lang="en-US" sz="3200" b="1" dirty="0">
              <a:solidFill>
                <a:srgbClr val="FF0000"/>
              </a:solidFill>
            </a:endParaRPr>
          </a:p>
        </p:txBody>
      </p:sp>
      <p:sp>
        <p:nvSpPr>
          <p:cNvPr id="14" name="Date Placeholder 13"/>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0969672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7331" y="1035799"/>
            <a:ext cx="4572000" cy="4206824"/>
          </a:xfrm>
        </p:spPr>
      </p:pic>
      <p:pic>
        <p:nvPicPr>
          <p:cNvPr id="19"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49392" y="1035799"/>
            <a:ext cx="4572000" cy="4206824"/>
          </a:xfrm>
        </p:spPr>
      </p:pic>
      <p:sp>
        <p:nvSpPr>
          <p:cNvPr id="15" name="TextBox 14"/>
          <p:cNvSpPr txBox="1"/>
          <p:nvPr/>
        </p:nvSpPr>
        <p:spPr>
          <a:xfrm rot="16200000">
            <a:off x="787633" y="2051886"/>
            <a:ext cx="529312" cy="461665"/>
          </a:xfrm>
          <a:prstGeom prst="rect">
            <a:avLst/>
          </a:prstGeom>
          <a:noFill/>
        </p:spPr>
        <p:txBody>
          <a:bodyPr wrap="none" rtlCol="0">
            <a:spAutoFit/>
          </a:bodyPr>
          <a:lstStyle/>
          <a:p>
            <a:r>
              <a:rPr lang="en-US" sz="2400" dirty="0" smtClean="0"/>
              <a:t>[3]</a:t>
            </a:r>
            <a:endParaRPr lang="en-US" sz="2400" dirty="0"/>
          </a:p>
        </p:txBody>
      </p:sp>
      <p:sp>
        <p:nvSpPr>
          <p:cNvPr id="18" name="Right Arrow 17"/>
          <p:cNvSpPr/>
          <p:nvPr/>
        </p:nvSpPr>
        <p:spPr>
          <a:xfrm rot="3212753">
            <a:off x="2679032" y="2670843"/>
            <a:ext cx="1337911" cy="298383"/>
          </a:xfrm>
          <a:prstGeom prst="rightArrow">
            <a:avLst>
              <a:gd name="adj1" fmla="val 50000"/>
              <a:gd name="adj2" fmla="val 88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7929892" y="1895340"/>
            <a:ext cx="1337911" cy="298383"/>
          </a:xfrm>
          <a:prstGeom prst="rightArrow">
            <a:avLst>
              <a:gd name="adj1" fmla="val 50000"/>
              <a:gd name="adj2" fmla="val 88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03243" y="1248869"/>
            <a:ext cx="3089487" cy="523220"/>
          </a:xfrm>
          <a:prstGeom prst="rect">
            <a:avLst/>
          </a:prstGeom>
          <a:noFill/>
        </p:spPr>
        <p:txBody>
          <a:bodyPr wrap="square" rtlCol="0">
            <a:spAutoFit/>
          </a:bodyPr>
          <a:lstStyle/>
          <a:p>
            <a:r>
              <a:rPr lang="en-US" sz="2800" dirty="0" smtClean="0"/>
              <a:t>B = 5.4 T, pitch = 0.1</a:t>
            </a:r>
            <a:endParaRPr lang="en-US" sz="2800" dirty="0"/>
          </a:p>
        </p:txBody>
      </p:sp>
      <p:sp>
        <p:nvSpPr>
          <p:cNvPr id="24" name="TextBox 23"/>
          <p:cNvSpPr txBox="1"/>
          <p:nvPr/>
        </p:nvSpPr>
        <p:spPr>
          <a:xfrm>
            <a:off x="6592824" y="6063110"/>
            <a:ext cx="5332476" cy="369332"/>
          </a:xfrm>
          <a:prstGeom prst="rect">
            <a:avLst/>
          </a:prstGeom>
          <a:noFill/>
        </p:spPr>
        <p:txBody>
          <a:bodyPr wrap="square" rtlCol="0">
            <a:spAutoFit/>
          </a:bodyPr>
          <a:lstStyle/>
          <a:p>
            <a:r>
              <a:rPr lang="en-US" dirty="0" smtClean="0"/>
              <a:t>I.M. </a:t>
            </a:r>
            <a:r>
              <a:rPr lang="en-US" dirty="0" err="1" smtClean="0"/>
              <a:t>Pankratov</a:t>
            </a:r>
            <a:r>
              <a:rPr lang="en-US" dirty="0" smtClean="0"/>
              <a:t>. Plasma Phys. Reports 25, 2 (1999).</a:t>
            </a:r>
            <a:endParaRPr lang="en-US" dirty="0"/>
          </a:p>
        </p:txBody>
      </p:sp>
      <p:sp>
        <p:nvSpPr>
          <p:cNvPr id="20" name="Title 8"/>
          <p:cNvSpPr>
            <a:spLocks noGrp="1"/>
          </p:cNvSpPr>
          <p:nvPr>
            <p:ph type="title"/>
          </p:nvPr>
        </p:nvSpPr>
        <p:spPr>
          <a:xfrm>
            <a:off x="266700" y="-4814"/>
            <a:ext cx="11925300" cy="958010"/>
          </a:xfrm>
        </p:spPr>
        <p:txBody>
          <a:bodyPr>
            <a:noAutofit/>
          </a:bodyPr>
          <a:lstStyle/>
          <a:p>
            <a:r>
              <a:rPr lang="en-US" sz="3600" dirty="0" smtClean="0"/>
              <a:t>Decreasing RE </a:t>
            </a:r>
            <a:r>
              <a:rPr lang="en-US" sz="3600" b="1" dirty="0" smtClean="0">
                <a:effectLst>
                  <a:outerShdw blurRad="38100" dist="38100" dir="2700000" algn="tl">
                    <a:srgbClr val="000000">
                      <a:alpha val="43137"/>
                    </a:srgbClr>
                  </a:outerShdw>
                </a:effectLst>
              </a:rPr>
              <a:t>energy</a:t>
            </a:r>
            <a:r>
              <a:rPr lang="en-US" sz="3600" dirty="0" smtClean="0"/>
              <a:t> decreases amplitude, shifts toward </a:t>
            </a:r>
            <a:r>
              <a:rPr lang="en-US" sz="3600" b="1" dirty="0" smtClean="0">
                <a:solidFill>
                  <a:srgbClr val="FF0000"/>
                </a:solidFill>
                <a:effectLst>
                  <a:outerShdw blurRad="38100" dist="38100" dir="2700000" algn="tl">
                    <a:srgbClr val="000000">
                      <a:alpha val="43137"/>
                    </a:srgbClr>
                  </a:outerShdw>
                </a:effectLst>
              </a:rPr>
              <a:t>red</a:t>
            </a:r>
            <a:endParaRPr lang="en-US" sz="3600" b="1" dirty="0">
              <a:solidFill>
                <a:srgbClr val="FF0000"/>
              </a:solidFill>
              <a:effectLst>
                <a:outerShdw blurRad="38100" dist="38100" dir="2700000" algn="tl">
                  <a:srgbClr val="000000">
                    <a:alpha val="43137"/>
                  </a:srgbClr>
                </a:outerShdw>
              </a:effectLst>
            </a:endParaRPr>
          </a:p>
        </p:txBody>
      </p:sp>
      <p:sp>
        <p:nvSpPr>
          <p:cNvPr id="22" name="TextBox 21"/>
          <p:cNvSpPr txBox="1"/>
          <p:nvPr/>
        </p:nvSpPr>
        <p:spPr>
          <a:xfrm>
            <a:off x="681750" y="5355501"/>
            <a:ext cx="10270475" cy="954107"/>
          </a:xfrm>
          <a:prstGeom prst="rect">
            <a:avLst/>
          </a:prstGeom>
          <a:noFill/>
        </p:spPr>
        <p:txBody>
          <a:bodyPr wrap="square" rtlCol="0">
            <a:spAutoFit/>
          </a:bodyPr>
          <a:lstStyle/>
          <a:p>
            <a:pPr marL="457200" indent="-457200">
              <a:buClr>
                <a:schemeClr val="bg1">
                  <a:lumMod val="50000"/>
                </a:schemeClr>
              </a:buClr>
              <a:buFont typeface="Wingdings" panose="05000000000000000000" pitchFamily="2" charset="2"/>
              <a:buChar char="à"/>
            </a:pPr>
            <a:r>
              <a:rPr lang="en-US" sz="2800" dirty="0" smtClean="0">
                <a:sym typeface="Wingdings" panose="05000000000000000000" pitchFamily="2" charset="2"/>
              </a:rPr>
              <a:t>To keep the brightness the same, an increase in magnetic field    </a:t>
            </a:r>
          </a:p>
          <a:p>
            <a:r>
              <a:rPr lang="en-US" sz="2800" dirty="0">
                <a:sym typeface="Wingdings" panose="05000000000000000000" pitchFamily="2" charset="2"/>
              </a:rPr>
              <a:t> </a:t>
            </a:r>
            <a:r>
              <a:rPr lang="en-US" sz="2800" dirty="0" smtClean="0">
                <a:sym typeface="Wingdings" panose="05000000000000000000" pitchFamily="2" charset="2"/>
              </a:rPr>
              <a:t>     requires a decrease in energy.</a:t>
            </a:r>
            <a:endParaRPr lang="en-US" sz="2800" dirty="0"/>
          </a:p>
        </p:txBody>
      </p:sp>
      <p:sp>
        <p:nvSpPr>
          <p:cNvPr id="3" name="Slide Number Placeholder 2"/>
          <p:cNvSpPr>
            <a:spLocks noGrp="1"/>
          </p:cNvSpPr>
          <p:nvPr>
            <p:ph type="sldNum" sz="quarter" idx="12"/>
          </p:nvPr>
        </p:nvSpPr>
        <p:spPr/>
        <p:txBody>
          <a:bodyPr/>
          <a:lstStyle/>
          <a:p>
            <a:r>
              <a:rPr lang="en-US" dirty="0" smtClean="0"/>
              <a:t>33</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502339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8139" y="1237982"/>
            <a:ext cx="5369056" cy="5021263"/>
          </a:xfrm>
        </p:spPr>
      </p:pic>
      <p:pic>
        <p:nvPicPr>
          <p:cNvPr id="9"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6071" y="1366012"/>
            <a:ext cx="5292333" cy="5021263"/>
          </a:xfrm>
        </p:spPr>
      </p:pic>
      <p:sp>
        <p:nvSpPr>
          <p:cNvPr id="15" name="Title 6"/>
          <p:cNvSpPr>
            <a:spLocks noGrp="1"/>
          </p:cNvSpPr>
          <p:nvPr>
            <p:ph type="title"/>
          </p:nvPr>
        </p:nvSpPr>
        <p:spPr>
          <a:xfrm>
            <a:off x="266700" y="4590"/>
            <a:ext cx="11925300" cy="958010"/>
          </a:xfrm>
        </p:spPr>
        <p:txBody>
          <a:bodyPr>
            <a:normAutofit fontScale="90000"/>
          </a:bodyPr>
          <a:lstStyle/>
          <a:p>
            <a:r>
              <a:rPr lang="en-US" dirty="0" smtClean="0"/>
              <a:t>Evolving RE energy distribution is observed in spectra</a:t>
            </a:r>
            <a:endParaRPr lang="en-US" dirty="0"/>
          </a:p>
        </p:txBody>
      </p:sp>
      <p:sp>
        <p:nvSpPr>
          <p:cNvPr id="17" name="TextBox 16"/>
          <p:cNvSpPr txBox="1"/>
          <p:nvPr/>
        </p:nvSpPr>
        <p:spPr>
          <a:xfrm>
            <a:off x="4432715" y="5147645"/>
            <a:ext cx="1426464" cy="307777"/>
          </a:xfrm>
          <a:prstGeom prst="rect">
            <a:avLst/>
          </a:prstGeom>
          <a:noFill/>
        </p:spPr>
        <p:txBody>
          <a:bodyPr wrap="square" rtlCol="0">
            <a:spAutoFit/>
          </a:bodyPr>
          <a:lstStyle/>
          <a:p>
            <a:r>
              <a:rPr lang="en-US" sz="1400" dirty="0" smtClean="0"/>
              <a:t>1160824026</a:t>
            </a:r>
            <a:endParaRPr lang="en-US" sz="1400" dirty="0"/>
          </a:p>
        </p:txBody>
      </p:sp>
      <p:sp>
        <p:nvSpPr>
          <p:cNvPr id="19" name="TextBox 18"/>
          <p:cNvSpPr txBox="1"/>
          <p:nvPr/>
        </p:nvSpPr>
        <p:spPr>
          <a:xfrm>
            <a:off x="1834495" y="1277258"/>
            <a:ext cx="3155800" cy="523220"/>
          </a:xfrm>
          <a:prstGeom prst="rect">
            <a:avLst/>
          </a:prstGeom>
          <a:noFill/>
        </p:spPr>
        <p:txBody>
          <a:bodyPr wrap="none" rtlCol="0">
            <a:spAutoFit/>
          </a:bodyPr>
          <a:lstStyle/>
          <a:p>
            <a:r>
              <a:rPr lang="en-US" sz="2800" dirty="0" smtClean="0"/>
              <a:t>Quiescent RE flattop</a:t>
            </a:r>
            <a:endParaRPr lang="en-US" sz="2800" dirty="0"/>
          </a:p>
        </p:txBody>
      </p:sp>
      <p:sp>
        <p:nvSpPr>
          <p:cNvPr id="20" name="TextBox 19"/>
          <p:cNvSpPr txBox="1"/>
          <p:nvPr/>
        </p:nvSpPr>
        <p:spPr>
          <a:xfrm>
            <a:off x="4441859" y="3081987"/>
            <a:ext cx="1426464" cy="307777"/>
          </a:xfrm>
          <a:prstGeom prst="rect">
            <a:avLst/>
          </a:prstGeom>
          <a:noFill/>
        </p:spPr>
        <p:txBody>
          <a:bodyPr wrap="square" rtlCol="0">
            <a:spAutoFit/>
          </a:bodyPr>
          <a:lstStyle/>
          <a:p>
            <a:r>
              <a:rPr lang="en-US" sz="1400" dirty="0" smtClean="0"/>
              <a:t>1160824026</a:t>
            </a:r>
            <a:endParaRPr lang="en-US" sz="1400" dirty="0"/>
          </a:p>
        </p:txBody>
      </p:sp>
      <p:sp>
        <p:nvSpPr>
          <p:cNvPr id="3" name="Slide Number Placeholder 2"/>
          <p:cNvSpPr>
            <a:spLocks noGrp="1"/>
          </p:cNvSpPr>
          <p:nvPr>
            <p:ph type="sldNum" sz="quarter" idx="12"/>
          </p:nvPr>
        </p:nvSpPr>
        <p:spPr/>
        <p:txBody>
          <a:bodyPr/>
          <a:lstStyle/>
          <a:p>
            <a:r>
              <a:rPr lang="en-US" dirty="0" smtClean="0"/>
              <a:t>34</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207662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Runaway video</a:t>
            </a:r>
            <a:endParaRPr lang="en-US" dirty="0"/>
          </a:p>
        </p:txBody>
      </p:sp>
      <p:sp>
        <p:nvSpPr>
          <p:cNvPr id="6" name="Slide Number Placeholder 5"/>
          <p:cNvSpPr>
            <a:spLocks noGrp="1"/>
          </p:cNvSpPr>
          <p:nvPr>
            <p:ph type="sldNum" sz="quarter" idx="12"/>
          </p:nvPr>
        </p:nvSpPr>
        <p:spPr/>
        <p:txBody>
          <a:bodyPr/>
          <a:lstStyle/>
          <a:p>
            <a:r>
              <a:rPr lang="en-US" dirty="0"/>
              <a:t>4</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541789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266700" y="1057228"/>
                <a:ext cx="5676900" cy="5199906"/>
              </a:xfrm>
            </p:spPr>
            <p:txBody>
              <a:bodyPr>
                <a:normAutofit fontScale="92500" lnSpcReduction="10000"/>
              </a:bodyPr>
              <a:lstStyle/>
              <a:p>
                <a:pPr>
                  <a:lnSpc>
                    <a:spcPct val="120000"/>
                  </a:lnSpc>
                  <a:buClr>
                    <a:schemeClr val="bg1">
                      <a:lumMod val="50000"/>
                    </a:schemeClr>
                  </a:buClr>
                </a:pPr>
                <a:r>
                  <a:rPr lang="en-US" dirty="0" smtClean="0"/>
                  <a:t>In a plasma, the Coulomb collision frequency varies as </a:t>
                </a:r>
                <a:r>
                  <a:rPr lang="en-US" i="1" dirty="0" smtClean="0"/>
                  <a:t>density</a:t>
                </a:r>
                <a:r>
                  <a:rPr lang="en-US" dirty="0" smtClean="0"/>
                  <a:t>/</a:t>
                </a:r>
                <a:r>
                  <a:rPr lang="en-US" i="1" dirty="0" smtClean="0"/>
                  <a:t>velocity</a:t>
                </a:r>
                <a:r>
                  <a:rPr lang="en-US" baseline="30000" dirty="0" smtClean="0"/>
                  <a:t>3</a:t>
                </a:r>
                <a:endParaRPr lang="en-US" baseline="30000" dirty="0"/>
              </a:p>
              <a:p>
                <a:pPr marL="0" indent="0">
                  <a:lnSpc>
                    <a:spcPct val="120000"/>
                  </a:lnSpc>
                  <a:buClr>
                    <a:schemeClr val="bg1">
                      <a:lumMod val="50000"/>
                    </a:schemeClr>
                  </a:buClr>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m:rPr>
                              <m:sty m:val="p"/>
                            </m:rPr>
                            <a:rPr lang="en-US" sz="2400" b="0" i="0" smtClean="0">
                              <a:latin typeface="Cambria Math" panose="02040503050406030204" pitchFamily="18" charset="0"/>
                            </a:rPr>
                            <m:t>dp</m:t>
                          </m:r>
                        </m:num>
                        <m:den>
                          <m:r>
                            <m:rPr>
                              <m:sty m:val="p"/>
                            </m:rPr>
                            <a:rPr lang="en-US" sz="2400" b="0" i="0" smtClean="0">
                              <a:latin typeface="Cambria Math" panose="02040503050406030204" pitchFamily="18" charset="0"/>
                            </a:rPr>
                            <m:t>dt</m:t>
                          </m:r>
                        </m:den>
                      </m:f>
                      <m:r>
                        <a:rPr lang="en-US" sz="2400" b="0" i="0" smtClean="0">
                          <a:latin typeface="Cambria Math" panose="02040503050406030204" pitchFamily="18" charset="0"/>
                        </a:rPr>
                        <m:t>=−</m:t>
                      </m:r>
                      <m:r>
                        <m:rPr>
                          <m:sty m:val="p"/>
                        </m:rPr>
                        <a:rPr lang="en-US" sz="2400" b="0" i="0" smtClean="0">
                          <a:latin typeface="Cambria Math" panose="02040503050406030204" pitchFamily="18" charset="0"/>
                        </a:rPr>
                        <m:t>eE</m:t>
                      </m:r>
                      <m:r>
                        <a:rPr lang="en-US" sz="2400" b="0" i="0" smtClean="0">
                          <a:latin typeface="Cambria Math" panose="02040503050406030204" pitchFamily="18" charset="0"/>
                        </a:rPr>
                        <m:t>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F</m:t>
                          </m:r>
                        </m:e>
                        <m:sub>
                          <m:r>
                            <m:rPr>
                              <m:sty m:val="p"/>
                            </m:rPr>
                            <a:rPr lang="en-US" sz="2400" b="0" i="0" smtClean="0">
                              <a:latin typeface="Cambria Math" panose="02040503050406030204" pitchFamily="18" charset="0"/>
                            </a:rPr>
                            <m:t>c</m:t>
                          </m:r>
                        </m:sub>
                      </m:sSub>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m:rPr>
                                  <m:sty m:val="p"/>
                                </m:rPr>
                                <a:rPr lang="en-US" sz="2400" b="0" i="0" smtClean="0">
                                  <a:latin typeface="Cambria Math" panose="02040503050406030204" pitchFamily="18" charset="0"/>
                                </a:rPr>
                                <m:t>n</m:t>
                              </m:r>
                            </m:num>
                            <m:den>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v</m:t>
                                  </m:r>
                                </m:e>
                                <m:sup>
                                  <m:r>
                                    <a:rPr lang="en-US" sz="2400" b="0" i="0" smtClean="0">
                                      <a:latin typeface="Cambria Math" panose="02040503050406030204" pitchFamily="18" charset="0"/>
                                    </a:rPr>
                                    <m:t>2</m:t>
                                  </m:r>
                                </m:sup>
                              </m:sSup>
                            </m:den>
                          </m:f>
                        </m:e>
                      </m:d>
                    </m:oMath>
                  </m:oMathPara>
                </a14:m>
                <a:endParaRPr lang="en-US" dirty="0">
                  <a:latin typeface="Calibri" panose="020F0502020204030204" pitchFamily="34" charset="0"/>
                  <a:cs typeface="Calibri" panose="020F0502020204030204" pitchFamily="34" charset="0"/>
                </a:endParaRPr>
              </a:p>
              <a:p>
                <a:pPr>
                  <a:lnSpc>
                    <a:spcPct val="120000"/>
                  </a:lnSpc>
                  <a:buClr>
                    <a:schemeClr val="bg1">
                      <a:lumMod val="50000"/>
                    </a:schemeClr>
                  </a:buClr>
                </a:pPr>
                <a:r>
                  <a:rPr lang="en-US" dirty="0" smtClean="0">
                    <a:latin typeface="Calibri" panose="020F0502020204030204" pitchFamily="34" charset="0"/>
                    <a:cs typeface="Calibri" panose="020F0502020204030204" pitchFamily="34" charset="0"/>
                  </a:rPr>
                  <a:t>There exists a critical electric field [</a:t>
                </a:r>
                <a:r>
                  <a:rPr lang="en-US" dirty="0">
                    <a:latin typeface="Calibri" panose="020F0502020204030204" pitchFamily="34" charset="0"/>
                    <a:cs typeface="Calibri" panose="020F0502020204030204" pitchFamily="34" charset="0"/>
                  </a:rPr>
                  <a:t>4</a:t>
                </a:r>
                <a:r>
                  <a:rPr lang="en-US" dirty="0" smtClean="0">
                    <a:latin typeface="Calibri" panose="020F0502020204030204" pitchFamily="34" charset="0"/>
                    <a:cs typeface="Calibri" panose="020F0502020204030204" pitchFamily="34" charset="0"/>
                  </a:rPr>
                  <a:t>],</a:t>
                </a: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Calibri" panose="020F0502020204030204" pitchFamily="34" charset="0"/>
                            </a:rPr>
                          </m:ctrlPr>
                        </m:sSubPr>
                        <m:e>
                          <m:r>
                            <m:rPr>
                              <m:sty m:val="p"/>
                            </m:rPr>
                            <a:rPr lang="en-US" sz="2400" b="0" i="0" smtClean="0">
                              <a:latin typeface="Cambria Math" panose="02040503050406030204" pitchFamily="18" charset="0"/>
                              <a:cs typeface="Calibri" panose="020F0502020204030204" pitchFamily="34" charset="0"/>
                            </a:rPr>
                            <m:t>E</m:t>
                          </m:r>
                        </m:e>
                        <m:sub>
                          <m:r>
                            <m:rPr>
                              <m:sty m:val="p"/>
                            </m:rPr>
                            <a:rPr lang="en-US" sz="2400" b="0" i="0" smtClean="0">
                              <a:latin typeface="Cambria Math" panose="02040503050406030204" pitchFamily="18" charset="0"/>
                              <a:cs typeface="Calibri" panose="020F0502020204030204" pitchFamily="34" charset="0"/>
                            </a:rPr>
                            <m:t>c</m:t>
                          </m:r>
                        </m:sub>
                      </m:sSub>
                      <m:r>
                        <a:rPr lang="en-US" sz="2400" b="0" i="0" smtClean="0">
                          <a:latin typeface="Cambria Math" panose="02040503050406030204" pitchFamily="18" charset="0"/>
                          <a:cs typeface="Calibri" panose="020F0502020204030204" pitchFamily="34" charset="0"/>
                        </a:rPr>
                        <m:t>≈0.08 </m:t>
                      </m:r>
                      <m:sSub>
                        <m:sSubPr>
                          <m:ctrlPr>
                            <a:rPr lang="en-US" sz="2400" b="0" i="1" smtClean="0">
                              <a:latin typeface="Cambria Math" panose="02040503050406030204" pitchFamily="18" charset="0"/>
                              <a:cs typeface="Calibri" panose="020F0502020204030204" pitchFamily="34" charset="0"/>
                            </a:rPr>
                          </m:ctrlPr>
                        </m:sSubPr>
                        <m:e>
                          <m:r>
                            <m:rPr>
                              <m:sty m:val="p"/>
                            </m:rPr>
                            <a:rPr lang="en-US" sz="2400" b="0" i="0" smtClean="0">
                              <a:latin typeface="Cambria Math" panose="02040503050406030204" pitchFamily="18" charset="0"/>
                              <a:cs typeface="Calibri" panose="020F0502020204030204" pitchFamily="34" charset="0"/>
                            </a:rPr>
                            <m:t>n</m:t>
                          </m:r>
                        </m:e>
                        <m:sub>
                          <m:r>
                            <a:rPr lang="en-US" sz="2400" b="0" i="0" smtClean="0">
                              <a:latin typeface="Cambria Math" panose="02040503050406030204" pitchFamily="18" charset="0"/>
                              <a:cs typeface="Calibri" panose="020F0502020204030204" pitchFamily="34" charset="0"/>
                            </a:rPr>
                            <m:t>20</m:t>
                          </m:r>
                        </m:sub>
                      </m:sSub>
                    </m:oMath>
                  </m:oMathPara>
                </a14:m>
                <a:endParaRPr lang="en-US" dirty="0" smtClean="0">
                  <a:latin typeface="Calibri" panose="020F0502020204030204" pitchFamily="34" charset="0"/>
                  <a:cs typeface="Calibri" panose="020F0502020204030204" pitchFamily="34" charset="0"/>
                </a:endParaRPr>
              </a:p>
              <a:p>
                <a:pPr>
                  <a:lnSpc>
                    <a:spcPct val="120000"/>
                  </a:lnSpc>
                  <a:buClr>
                    <a:schemeClr val="bg1"/>
                  </a:buClr>
                </a:pPr>
                <a:r>
                  <a:rPr lang="en-US" dirty="0" smtClean="0">
                    <a:latin typeface="Calibri" panose="020F0502020204030204" pitchFamily="34" charset="0"/>
                    <a:cs typeface="Calibri" panose="020F0502020204030204" pitchFamily="34" charset="0"/>
                  </a:rPr>
                  <a:t>such that for </a:t>
                </a:r>
                <a14:m>
                  <m:oMath xmlns:m="http://schemas.openxmlformats.org/officeDocument/2006/math">
                    <m:r>
                      <m:rPr>
                        <m:sty m:val="p"/>
                      </m:rPr>
                      <a:rPr lang="en-US" sz="2400" b="0" i="0" smtClean="0">
                        <a:latin typeface="Cambria Math" panose="02040503050406030204" pitchFamily="18" charset="0"/>
                        <a:cs typeface="Calibri" panose="020F0502020204030204" pitchFamily="34" charset="0"/>
                      </a:rPr>
                      <m:t>E</m:t>
                    </m:r>
                    <m:r>
                      <a:rPr lang="en-US" sz="2400" b="0" i="0"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m:rPr>
                            <m:sty m:val="p"/>
                          </m:rPr>
                          <a:rPr lang="en-US" sz="2400" b="0" i="0" smtClean="0">
                            <a:latin typeface="Cambria Math" panose="02040503050406030204" pitchFamily="18" charset="0"/>
                            <a:cs typeface="Calibri" panose="020F0502020204030204" pitchFamily="34" charset="0"/>
                          </a:rPr>
                          <m:t>E</m:t>
                        </m:r>
                      </m:e>
                      <m:sub>
                        <m:r>
                          <m:rPr>
                            <m:sty m:val="p"/>
                          </m:rPr>
                          <a:rPr lang="en-US" sz="2400" b="0" i="0" smtClean="0">
                            <a:latin typeface="Cambria Math" panose="02040503050406030204" pitchFamily="18" charset="0"/>
                            <a:cs typeface="Calibri" panose="020F0502020204030204" pitchFamily="34" charset="0"/>
                          </a:rPr>
                          <m:t>c</m:t>
                        </m:r>
                      </m:sub>
                    </m:sSub>
                  </m:oMath>
                </a14:m>
                <a:r>
                  <a:rPr lang="en-US" dirty="0" smtClean="0">
                    <a:latin typeface="Calibri" panose="020F0502020204030204" pitchFamily="34" charset="0"/>
                    <a:cs typeface="Calibri" panose="020F0502020204030204" pitchFamily="34" charset="0"/>
                  </a:rPr>
                  <a:t>, some electrons will be </a:t>
                </a:r>
                <a:r>
                  <a:rPr lang="en-US" b="1" dirty="0" smtClean="0">
                    <a:latin typeface="Calibri" panose="020F0502020204030204" pitchFamily="34" charset="0"/>
                    <a:cs typeface="Calibri" panose="020F0502020204030204" pitchFamily="34" charset="0"/>
                  </a:rPr>
                  <a:t>continuously accelerated</a:t>
                </a:r>
              </a:p>
              <a:p>
                <a:pPr>
                  <a:lnSpc>
                    <a:spcPct val="120000"/>
                  </a:lnSpc>
                  <a:buClr>
                    <a:schemeClr val="bg1">
                      <a:lumMod val="50000"/>
                    </a:schemeClr>
                  </a:buClr>
                </a:pPr>
                <a:r>
                  <a:rPr lang="en-US" dirty="0" smtClean="0">
                    <a:latin typeface="Calibri" panose="020F0502020204030204" pitchFamily="34" charset="0"/>
                    <a:cs typeface="Calibri" panose="020F0502020204030204" pitchFamily="34" charset="0"/>
                  </a:rPr>
                  <a:t>If </a:t>
                </a:r>
                <a14:m>
                  <m:oMath xmlns:m="http://schemas.openxmlformats.org/officeDocument/2006/math">
                    <m:r>
                      <m:rPr>
                        <m:sty m:val="p"/>
                      </m:rPr>
                      <a:rPr lang="en-US" sz="2400" i="0">
                        <a:latin typeface="Cambria Math" panose="02040503050406030204" pitchFamily="18" charset="0"/>
                        <a:cs typeface="Calibri" panose="020F0502020204030204" pitchFamily="34" charset="0"/>
                      </a:rPr>
                      <m:t>E</m:t>
                    </m:r>
                    <m:r>
                      <a:rPr lang="en-US" sz="2400" i="0">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m:rPr>
                            <m:sty m:val="p"/>
                          </m:rPr>
                          <a:rPr lang="en-US" sz="2400" i="0">
                            <a:latin typeface="Cambria Math" panose="02040503050406030204" pitchFamily="18" charset="0"/>
                            <a:cs typeface="Calibri" panose="020F0502020204030204" pitchFamily="34" charset="0"/>
                          </a:rPr>
                          <m:t>E</m:t>
                        </m:r>
                      </m:e>
                      <m:sub>
                        <m:r>
                          <m:rPr>
                            <m:sty m:val="p"/>
                          </m:rPr>
                          <a:rPr lang="en-US" sz="2400" b="0" i="0" smtClean="0">
                            <a:latin typeface="Cambria Math" panose="02040503050406030204" pitchFamily="18" charset="0"/>
                            <a:cs typeface="Calibri" panose="020F0502020204030204" pitchFamily="34" charset="0"/>
                          </a:rPr>
                          <m:t>D</m:t>
                        </m:r>
                      </m:sub>
                    </m:sSub>
                    <m:r>
                      <a:rPr lang="en-US" sz="2400" b="0" i="0" smtClean="0">
                        <a:latin typeface="Cambria Math" panose="02040503050406030204" pitchFamily="18" charset="0"/>
                        <a:cs typeface="Calibri" panose="020F0502020204030204" pitchFamily="34" charset="0"/>
                      </a:rPr>
                      <m:t>=2</m:t>
                    </m:r>
                    <m:sSub>
                      <m:sSubPr>
                        <m:ctrlPr>
                          <a:rPr lang="en-US" sz="2400" b="0" i="1" smtClean="0">
                            <a:latin typeface="Cambria Math" panose="02040503050406030204" pitchFamily="18" charset="0"/>
                            <a:cs typeface="Calibri" panose="020F0502020204030204" pitchFamily="34" charset="0"/>
                          </a:rPr>
                        </m:ctrlPr>
                      </m:sSubPr>
                      <m:e>
                        <m:r>
                          <m:rPr>
                            <m:sty m:val="p"/>
                          </m:rPr>
                          <a:rPr lang="en-US" sz="2400" b="0" i="0" smtClean="0">
                            <a:latin typeface="Cambria Math" panose="02040503050406030204" pitchFamily="18" charset="0"/>
                            <a:cs typeface="Calibri" panose="020F0502020204030204" pitchFamily="34" charset="0"/>
                          </a:rPr>
                          <m:t>E</m:t>
                        </m:r>
                      </m:e>
                      <m:sub>
                        <m:r>
                          <m:rPr>
                            <m:sty m:val="p"/>
                          </m:rPr>
                          <a:rPr lang="en-US" sz="2400" b="0" i="0" smtClean="0">
                            <a:latin typeface="Cambria Math" panose="02040503050406030204" pitchFamily="18" charset="0"/>
                            <a:cs typeface="Calibri" panose="020F0502020204030204" pitchFamily="34" charset="0"/>
                          </a:rPr>
                          <m:t>c</m:t>
                        </m:r>
                      </m:sub>
                    </m:sSub>
                    <m:f>
                      <m:fPr>
                        <m:ctrlPr>
                          <a:rPr lang="en-US" sz="2400" b="0" i="1" smtClean="0">
                            <a:latin typeface="Cambria Math" panose="02040503050406030204" pitchFamily="18" charset="0"/>
                            <a:cs typeface="Calibri" panose="020F0502020204030204" pitchFamily="34" charset="0"/>
                          </a:rPr>
                        </m:ctrlPr>
                      </m:fPr>
                      <m:num>
                        <m:sSup>
                          <m:sSupPr>
                            <m:ctrlPr>
                              <a:rPr lang="en-US" sz="2400" b="0" i="1" smtClean="0">
                                <a:latin typeface="Cambria Math" panose="02040503050406030204" pitchFamily="18" charset="0"/>
                                <a:cs typeface="Calibri" panose="020F0502020204030204" pitchFamily="34" charset="0"/>
                              </a:rPr>
                            </m:ctrlPr>
                          </m:sSupPr>
                          <m:e>
                            <m:r>
                              <m:rPr>
                                <m:sty m:val="p"/>
                              </m:rPr>
                              <a:rPr lang="en-US" sz="2400" b="0" i="0" smtClean="0">
                                <a:latin typeface="Cambria Math" panose="02040503050406030204" pitchFamily="18" charset="0"/>
                                <a:cs typeface="Calibri" panose="020F0502020204030204" pitchFamily="34" charset="0"/>
                              </a:rPr>
                              <m:t>c</m:t>
                            </m:r>
                          </m:e>
                          <m:sup>
                            <m:r>
                              <a:rPr lang="en-US" sz="2400" b="0" i="0" smtClean="0">
                                <a:latin typeface="Cambria Math" panose="02040503050406030204" pitchFamily="18" charset="0"/>
                                <a:cs typeface="Calibri" panose="020F0502020204030204" pitchFamily="34" charset="0"/>
                              </a:rPr>
                              <m:t>2</m:t>
                            </m:r>
                          </m:sup>
                        </m:sSup>
                      </m:num>
                      <m:den>
                        <m:sSubSup>
                          <m:sSubSupPr>
                            <m:ctrlPr>
                              <a:rPr lang="en-US" sz="2400" b="0" i="1" smtClean="0">
                                <a:latin typeface="Cambria Math" panose="02040503050406030204" pitchFamily="18" charset="0"/>
                                <a:cs typeface="Calibri" panose="020F0502020204030204" pitchFamily="34" charset="0"/>
                              </a:rPr>
                            </m:ctrlPr>
                          </m:sSubSupPr>
                          <m:e>
                            <m:r>
                              <m:rPr>
                                <m:sty m:val="p"/>
                              </m:rPr>
                              <a:rPr lang="en-US" sz="2400" b="0" i="0" smtClean="0">
                                <a:latin typeface="Cambria Math" panose="02040503050406030204" pitchFamily="18" charset="0"/>
                                <a:cs typeface="Calibri" panose="020F0502020204030204" pitchFamily="34" charset="0"/>
                              </a:rPr>
                              <m:t>v</m:t>
                            </m:r>
                          </m:e>
                          <m:sub>
                            <m:r>
                              <m:rPr>
                                <m:sty m:val="p"/>
                              </m:rPr>
                              <a:rPr lang="en-US" sz="2400" b="0" i="0" smtClean="0">
                                <a:latin typeface="Cambria Math" panose="02040503050406030204" pitchFamily="18" charset="0"/>
                                <a:cs typeface="Calibri" panose="020F0502020204030204" pitchFamily="34" charset="0"/>
                              </a:rPr>
                              <m:t>th</m:t>
                            </m:r>
                          </m:sub>
                          <m:sup>
                            <m:r>
                              <a:rPr lang="en-US" sz="2400" b="0" i="0" smtClean="0">
                                <a:latin typeface="Cambria Math" panose="02040503050406030204" pitchFamily="18" charset="0"/>
                                <a:cs typeface="Calibri" panose="020F0502020204030204" pitchFamily="34" charset="0"/>
                              </a:rPr>
                              <m:t>2</m:t>
                            </m:r>
                          </m:sup>
                        </m:sSubSup>
                      </m:den>
                    </m:f>
                  </m:oMath>
                </a14:m>
                <a:r>
                  <a:rPr lang="en-US" dirty="0" smtClean="0">
                    <a:latin typeface="Calibri" panose="020F0502020204030204" pitchFamily="34" charset="0"/>
                    <a:cs typeface="Calibri" panose="020F0502020204030204" pitchFamily="34" charset="0"/>
                  </a:rPr>
                  <a:t> [5], all electrons will </a:t>
                </a:r>
                <a:r>
                  <a:rPr lang="en-US" b="1" dirty="0" smtClean="0">
                    <a:latin typeface="Calibri" panose="020F0502020204030204" pitchFamily="34" charset="0"/>
                    <a:cs typeface="Calibri" panose="020F0502020204030204" pitchFamily="34" charset="0"/>
                  </a:rPr>
                  <a:t>runaway </a:t>
                </a:r>
                <a:r>
                  <a:rPr lang="en-US" dirty="0" smtClean="0">
                    <a:latin typeface="Calibri" panose="020F0502020204030204" pitchFamily="34" charset="0"/>
                    <a:cs typeface="Calibri" panose="020F0502020204030204" pitchFamily="34" charset="0"/>
                  </a:rPr>
                  <a:t>to relativistic speeds</a:t>
                </a:r>
                <a:endParaRPr lang="en-US" dirty="0">
                  <a:latin typeface="Calibri" panose="020F0502020204030204" pitchFamily="34" charset="0"/>
                  <a:cs typeface="Calibri" panose="020F0502020204030204" pitchFamily="34" charset="0"/>
                </a:endParaRP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266700" y="1057228"/>
                <a:ext cx="5676900" cy="5199906"/>
              </a:xfrm>
              <a:blipFill rotWithShape="0">
                <a:blip r:embed="rId2"/>
                <a:stretch>
                  <a:fillRect l="-1719" t="-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sz="half" idx="2"/>
              </p:nvPr>
            </p:nvSpPr>
            <p:spPr>
              <a:xfrm>
                <a:off x="6285379" y="1057228"/>
                <a:ext cx="5793441" cy="5565031"/>
              </a:xfrm>
            </p:spPr>
            <p:txBody>
              <a:bodyPr>
                <a:normAutofit/>
              </a:bodyPr>
              <a:lstStyle/>
              <a:p>
                <a:pPr>
                  <a:lnSpc>
                    <a:spcPct val="120000"/>
                  </a:lnSpc>
                  <a:buClr>
                    <a:schemeClr val="bg1">
                      <a:lumMod val="50000"/>
                    </a:schemeClr>
                  </a:buClr>
                </a:pPr>
                <a:r>
                  <a:rPr lang="en-US" sz="2600" dirty="0" smtClean="0"/>
                  <a:t>Collisions between high energy and thermal electrons causes an </a:t>
                </a:r>
                <a:r>
                  <a:rPr lang="en-US" sz="2600" b="1" dirty="0" smtClean="0"/>
                  <a:t>avalanche</a:t>
                </a:r>
                <a:r>
                  <a:rPr lang="en-US" sz="2600" dirty="0" smtClean="0"/>
                  <a:t> of runaway particles</a:t>
                </a:r>
              </a:p>
              <a:p>
                <a:pPr>
                  <a:lnSpc>
                    <a:spcPct val="120000"/>
                  </a:lnSpc>
                  <a:buClr>
                    <a:schemeClr val="bg1">
                      <a:lumMod val="50000"/>
                    </a:schemeClr>
                  </a:buClr>
                </a:pPr>
                <a:r>
                  <a:rPr lang="en-US" sz="2600" dirty="0" smtClean="0"/>
                  <a:t>However, accelerating charges </a:t>
                </a:r>
                <a:r>
                  <a:rPr lang="en-US" sz="2600" b="1" dirty="0" smtClean="0"/>
                  <a:t>radiate</a:t>
                </a:r>
                <a:r>
                  <a:rPr lang="en-US" sz="2600" dirty="0" smtClean="0"/>
                  <a:t>:</a:t>
                </a:r>
              </a:p>
              <a:p>
                <a:pPr lvl="1">
                  <a:lnSpc>
                    <a:spcPct val="120000"/>
                  </a:lnSpc>
                  <a:buClr>
                    <a:schemeClr val="bg1">
                      <a:lumMod val="50000"/>
                    </a:schemeClr>
                  </a:buClr>
                </a:pPr>
                <a:r>
                  <a:rPr lang="en-US" sz="2600" dirty="0" smtClean="0"/>
                  <a:t>Magnetic fields </a:t>
                </a:r>
                <a:r>
                  <a:rPr lang="en-US" sz="2600" dirty="0" smtClean="0">
                    <a:sym typeface="Wingdings" panose="05000000000000000000" pitchFamily="2" charset="2"/>
                  </a:rPr>
                  <a:t> C</a:t>
                </a:r>
                <a:r>
                  <a:rPr lang="en-US" sz="2600" dirty="0" smtClean="0"/>
                  <a:t>yclotron</a:t>
                </a:r>
              </a:p>
              <a:p>
                <a:pPr lvl="1">
                  <a:lnSpc>
                    <a:spcPct val="120000"/>
                  </a:lnSpc>
                  <a:buClr>
                    <a:schemeClr val="bg1">
                      <a:lumMod val="50000"/>
                    </a:schemeClr>
                  </a:buClr>
                </a:pPr>
                <a:r>
                  <a:rPr lang="en-US" sz="2600" dirty="0" smtClean="0"/>
                  <a:t>Collisions </a:t>
                </a:r>
                <a:r>
                  <a:rPr lang="en-US" sz="2600" dirty="0">
                    <a:sym typeface="Wingdings" panose="05000000000000000000" pitchFamily="2" charset="2"/>
                  </a:rPr>
                  <a:t> </a:t>
                </a:r>
                <a:r>
                  <a:rPr lang="en-US" sz="2600" dirty="0" smtClean="0">
                    <a:sym typeface="Wingdings" panose="05000000000000000000" pitchFamily="2" charset="2"/>
                  </a:rPr>
                  <a:t>Bremsstrahlung</a:t>
                </a:r>
              </a:p>
              <a:p>
                <a:pPr marL="0" indent="0" algn="ctr">
                  <a:lnSpc>
                    <a:spcPct val="120000"/>
                  </a:lnSpc>
                  <a:buNone/>
                </a:pPr>
                <a14:m>
                  <m:oMathPara xmlns:m="http://schemas.openxmlformats.org/officeDocument/2006/math">
                    <m:oMathParaPr>
                      <m:jc m:val="centerGroup"/>
                    </m:oMathParaPr>
                    <m:oMath xmlns:m="http://schemas.openxmlformats.org/officeDocument/2006/math">
                      <m:f>
                        <m:fPr>
                          <m:ctrlPr>
                            <a:rPr lang="en-US" sz="2200" i="1">
                              <a:latin typeface="Cambria Math" panose="02040503050406030204" pitchFamily="18" charset="0"/>
                            </a:rPr>
                          </m:ctrlPr>
                        </m:fPr>
                        <m:num>
                          <m:r>
                            <m:rPr>
                              <m:sty m:val="p"/>
                            </m:rPr>
                            <a:rPr lang="en-US" sz="2200" i="0">
                              <a:latin typeface="Cambria Math" panose="02040503050406030204" pitchFamily="18" charset="0"/>
                            </a:rPr>
                            <m:t>dp</m:t>
                          </m:r>
                        </m:num>
                        <m:den>
                          <m:r>
                            <m:rPr>
                              <m:sty m:val="p"/>
                            </m:rPr>
                            <a:rPr lang="en-US" sz="2200" i="0">
                              <a:latin typeface="Cambria Math" panose="02040503050406030204" pitchFamily="18" charset="0"/>
                            </a:rPr>
                            <m:t>dt</m:t>
                          </m:r>
                        </m:den>
                      </m:f>
                      <m:r>
                        <a:rPr lang="en-US" sz="2200" i="0">
                          <a:latin typeface="Cambria Math" panose="02040503050406030204" pitchFamily="18" charset="0"/>
                        </a:rPr>
                        <m:t>=−</m:t>
                      </m:r>
                      <m:r>
                        <m:rPr>
                          <m:sty m:val="p"/>
                        </m:rPr>
                        <a:rPr lang="en-US" sz="2200" i="0">
                          <a:latin typeface="Cambria Math" panose="02040503050406030204" pitchFamily="18" charset="0"/>
                        </a:rPr>
                        <m:t>eE</m:t>
                      </m:r>
                      <m:r>
                        <a:rPr lang="en-US" sz="2200" i="0">
                          <a:latin typeface="Cambria Math" panose="02040503050406030204" pitchFamily="18" charset="0"/>
                        </a:rPr>
                        <m:t> −</m:t>
                      </m:r>
                      <m:sSub>
                        <m:sSubPr>
                          <m:ctrlPr>
                            <a:rPr lang="en-US" sz="2200" i="1">
                              <a:latin typeface="Cambria Math" panose="02040503050406030204" pitchFamily="18" charset="0"/>
                            </a:rPr>
                          </m:ctrlPr>
                        </m:sSubPr>
                        <m:e>
                          <m:r>
                            <m:rPr>
                              <m:sty m:val="p"/>
                            </m:rPr>
                            <a:rPr lang="en-US" sz="2200" i="0">
                              <a:latin typeface="Cambria Math" panose="02040503050406030204" pitchFamily="18" charset="0"/>
                            </a:rPr>
                            <m:t>F</m:t>
                          </m:r>
                        </m:e>
                        <m:sub>
                          <m:r>
                            <m:rPr>
                              <m:sty m:val="p"/>
                            </m:rPr>
                            <a:rPr lang="en-US" sz="2200" i="0">
                              <a:latin typeface="Cambria Math" panose="02040503050406030204" pitchFamily="18" charset="0"/>
                            </a:rPr>
                            <m:t>c</m:t>
                          </m:r>
                        </m:sub>
                      </m:sSub>
                      <m:r>
                        <a:rPr lang="en-US" sz="2200" b="0" i="0" smtClean="0">
                          <a:latin typeface="Cambria Math" panose="02040503050406030204" pitchFamily="18" charset="0"/>
                        </a:rPr>
                        <m:t> −</m:t>
                      </m:r>
                      <m:sSub>
                        <m:sSubPr>
                          <m:ctrlPr>
                            <a:rPr lang="en-US" sz="2200" b="1" i="1" smtClean="0">
                              <a:latin typeface="Cambria Math" panose="02040503050406030204" pitchFamily="18" charset="0"/>
                            </a:rPr>
                          </m:ctrlPr>
                        </m:sSubPr>
                        <m:e>
                          <m:r>
                            <a:rPr lang="en-US" sz="2200" b="1" i="0" smtClean="0">
                              <a:latin typeface="Cambria Math" panose="02040503050406030204" pitchFamily="18" charset="0"/>
                            </a:rPr>
                            <m:t>𝐅</m:t>
                          </m:r>
                        </m:e>
                        <m:sub>
                          <m:r>
                            <a:rPr lang="en-US" sz="2200" b="1" i="0" smtClean="0">
                              <a:latin typeface="Cambria Math" panose="02040503050406030204" pitchFamily="18" charset="0"/>
                            </a:rPr>
                            <m:t>𝐫𝐚𝐝</m:t>
                          </m:r>
                        </m:sub>
                      </m:sSub>
                      <m:r>
                        <a:rPr lang="en-US" sz="2200" b="1" i="0" smtClean="0">
                          <a:latin typeface="Cambria Math" panose="02040503050406030204" pitchFamily="18" charset="0"/>
                        </a:rPr>
                        <m:t>(</m:t>
                      </m:r>
                      <m:acc>
                        <m:accPr>
                          <m:chr m:val="⃗"/>
                          <m:ctrlPr>
                            <a:rPr lang="en-US" sz="2200" b="1" i="1" smtClean="0">
                              <a:latin typeface="Cambria Math" panose="02040503050406030204" pitchFamily="18" charset="0"/>
                            </a:rPr>
                          </m:ctrlPr>
                        </m:accPr>
                        <m:e>
                          <m:r>
                            <a:rPr lang="en-US" sz="2200" b="1" i="0" smtClean="0">
                              <a:latin typeface="Cambria Math" panose="02040503050406030204" pitchFamily="18" charset="0"/>
                            </a:rPr>
                            <m:t>𝐩</m:t>
                          </m:r>
                        </m:e>
                      </m:acc>
                      <m:r>
                        <a:rPr lang="en-US" sz="2200" b="1" i="0" smtClean="0">
                          <a:latin typeface="Cambria Math" panose="02040503050406030204" pitchFamily="18" charset="0"/>
                        </a:rPr>
                        <m:t>,</m:t>
                      </m:r>
                      <m:r>
                        <a:rPr lang="en-US" sz="2200" b="1" i="0" smtClean="0">
                          <a:latin typeface="Cambria Math" panose="02040503050406030204" pitchFamily="18" charset="0"/>
                        </a:rPr>
                        <m:t>𝐁</m:t>
                      </m:r>
                      <m:r>
                        <a:rPr lang="en-US" sz="2200" b="1" i="0" smtClean="0">
                          <a:latin typeface="Cambria Math" panose="02040503050406030204" pitchFamily="18" charset="0"/>
                        </a:rPr>
                        <m:t>,</m:t>
                      </m:r>
                      <m:sSub>
                        <m:sSubPr>
                          <m:ctrlPr>
                            <a:rPr lang="en-US" sz="2200" b="1" i="1" smtClean="0">
                              <a:latin typeface="Cambria Math" panose="02040503050406030204" pitchFamily="18" charset="0"/>
                            </a:rPr>
                          </m:ctrlPr>
                        </m:sSubPr>
                        <m:e>
                          <m:r>
                            <a:rPr lang="en-US" sz="2200" b="1" i="0" smtClean="0">
                              <a:latin typeface="Cambria Math" panose="02040503050406030204" pitchFamily="18" charset="0"/>
                            </a:rPr>
                            <m:t>𝐙</m:t>
                          </m:r>
                        </m:e>
                        <m:sub>
                          <m:r>
                            <a:rPr lang="en-US" sz="2200" b="1" i="0" smtClean="0">
                              <a:latin typeface="Cambria Math" panose="02040503050406030204" pitchFamily="18" charset="0"/>
                            </a:rPr>
                            <m:t>𝐞𝐟𝐟</m:t>
                          </m:r>
                        </m:sub>
                      </m:sSub>
                      <m:r>
                        <a:rPr lang="en-US" sz="2200" b="1" i="0" smtClean="0">
                          <a:latin typeface="Cambria Math" panose="02040503050406030204" pitchFamily="18" charset="0"/>
                        </a:rPr>
                        <m:t>,…)</m:t>
                      </m:r>
                    </m:oMath>
                  </m:oMathPara>
                </a14:m>
                <a:endParaRPr lang="en-US" sz="2400" b="1" dirty="0" smtClean="0">
                  <a:sym typeface="Wingdings" panose="05000000000000000000" pitchFamily="2" charset="2"/>
                </a:endParaRPr>
              </a:p>
              <a:p>
                <a:pPr marL="0" indent="0">
                  <a:lnSpc>
                    <a:spcPct val="120000"/>
                  </a:lnSpc>
                  <a:buNone/>
                </a:pPr>
                <a:r>
                  <a:rPr lang="en-US" sz="2400" b="1" dirty="0" smtClean="0">
                    <a:sym typeface="Wingdings" panose="05000000000000000000" pitchFamily="2" charset="2"/>
                  </a:rPr>
                  <a:t> </a:t>
                </a:r>
                <a:r>
                  <a:rPr lang="en-US" sz="2600" dirty="0" smtClean="0">
                    <a:sym typeface="Wingdings" panose="05000000000000000000" pitchFamily="2" charset="2"/>
                  </a:rPr>
                  <a:t>Radiation serves as both a </a:t>
                </a:r>
                <a:r>
                  <a:rPr lang="en-US" sz="2600" b="1" dirty="0" smtClean="0">
                    <a:sym typeface="Wingdings" panose="05000000000000000000" pitchFamily="2" charset="2"/>
                  </a:rPr>
                  <a:t>power loss mechanism</a:t>
                </a:r>
                <a:r>
                  <a:rPr lang="en-US" sz="2600" dirty="0" smtClean="0">
                    <a:sym typeface="Wingdings" panose="05000000000000000000" pitchFamily="2" charset="2"/>
                  </a:rPr>
                  <a:t> and useful </a:t>
                </a:r>
                <a:r>
                  <a:rPr lang="en-US" sz="2600" b="1" dirty="0" smtClean="0">
                    <a:sym typeface="Wingdings" panose="05000000000000000000" pitchFamily="2" charset="2"/>
                  </a:rPr>
                  <a:t>diagnostic</a:t>
                </a:r>
                <a:r>
                  <a:rPr lang="en-US" sz="2600" dirty="0" smtClean="0">
                    <a:sym typeface="Wingdings" panose="05000000000000000000" pitchFamily="2" charset="2"/>
                  </a:rPr>
                  <a:t> tool </a:t>
                </a:r>
              </a:p>
            </p:txBody>
          </p:sp>
        </mc:Choice>
        <mc:Fallback xmlns="">
          <p:sp>
            <p:nvSpPr>
              <p:cNvPr id="3" name="Content Placeholder 2"/>
              <p:cNvSpPr>
                <a:spLocks noGrp="1" noRot="1" noChangeAspect="1" noMove="1" noResize="1" noEditPoints="1" noAdjustHandles="1" noChangeArrowheads="1" noChangeShapeType="1" noTextEdit="1"/>
              </p:cNvSpPr>
              <p:nvPr>
                <p:ph sz="half" idx="2"/>
              </p:nvPr>
            </p:nvSpPr>
            <p:spPr>
              <a:xfrm>
                <a:off x="6285379" y="1057228"/>
                <a:ext cx="5793441" cy="5565031"/>
              </a:xfrm>
              <a:blipFill rotWithShape="0">
                <a:blip r:embed="rId3"/>
                <a:stretch>
                  <a:fillRect l="-1895"/>
                </a:stretch>
              </a:blipFill>
            </p:spPr>
            <p:txBody>
              <a:bodyPr/>
              <a:lstStyle/>
              <a:p>
                <a:r>
                  <a:rPr lang="en-US">
                    <a:noFill/>
                  </a:rPr>
                  <a:t> </a:t>
                </a:r>
              </a:p>
            </p:txBody>
          </p:sp>
        </mc:Fallback>
      </mc:AlternateContent>
      <p:sp>
        <p:nvSpPr>
          <p:cNvPr id="4" name="Title 3"/>
          <p:cNvSpPr>
            <a:spLocks noGrp="1"/>
          </p:cNvSpPr>
          <p:nvPr>
            <p:ph type="title"/>
          </p:nvPr>
        </p:nvSpPr>
        <p:spPr/>
        <p:txBody>
          <a:bodyPr>
            <a:normAutofit/>
          </a:bodyPr>
          <a:lstStyle/>
          <a:p>
            <a:r>
              <a:rPr lang="en-US" dirty="0" smtClean="0"/>
              <a:t>Runaway electrons – unique plasma phenomena</a:t>
            </a:r>
            <a:endParaRPr lang="en-US" dirty="0"/>
          </a:p>
        </p:txBody>
      </p:sp>
      <p:sp>
        <p:nvSpPr>
          <p:cNvPr id="8" name="Slide Number Placeholder 7"/>
          <p:cNvSpPr>
            <a:spLocks noGrp="1"/>
          </p:cNvSpPr>
          <p:nvPr>
            <p:ph type="sldNum" sz="quarter" idx="12"/>
          </p:nvPr>
        </p:nvSpPr>
        <p:spPr/>
        <p:txBody>
          <a:bodyPr/>
          <a:lstStyle/>
          <a:p>
            <a:r>
              <a:rPr lang="en-US" dirty="0" smtClean="0"/>
              <a:t>35</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846527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266700" y="1156446"/>
                <a:ext cx="5760720" cy="5199905"/>
              </a:xfrm>
            </p:spPr>
            <p:txBody>
              <a:bodyPr>
                <a:normAutofit/>
              </a:bodyPr>
              <a:lstStyle/>
              <a:p>
                <a:pPr marL="0" indent="0">
                  <a:buNone/>
                </a:pPr>
                <a:r>
                  <a:rPr lang="en-US" dirty="0">
                    <a:sym typeface="Wingdings" panose="05000000000000000000" pitchFamily="2" charset="2"/>
                  </a:rPr>
                  <a:t>Relativistic “</a:t>
                </a:r>
                <a:r>
                  <a:rPr lang="en-US" dirty="0"/>
                  <a:t>Runaway” Electrons (REs):</a:t>
                </a:r>
              </a:p>
              <a:p>
                <a:pPr lvl="1">
                  <a:buClr>
                    <a:schemeClr val="bg1">
                      <a:lumMod val="50000"/>
                    </a:schemeClr>
                  </a:buClr>
                </a:pPr>
                <a:r>
                  <a:rPr lang="en-US" sz="2800" dirty="0"/>
                  <a:t>Energies </a:t>
                </a:r>
                <a14:m>
                  <m:oMath xmlns:m="http://schemas.openxmlformats.org/officeDocument/2006/math">
                    <m:r>
                      <a:rPr lang="en-US" sz="2800" i="1">
                        <a:latin typeface="Cambria Math" panose="02040503050406030204" pitchFamily="18" charset="0"/>
                        <a:ea typeface="Cambria Math" panose="02040503050406030204" pitchFamily="18" charset="0"/>
                      </a:rPr>
                      <m:t>&gt;</m:t>
                    </m:r>
                  </m:oMath>
                </a14:m>
                <a:r>
                  <a:rPr lang="en-US" sz="2800" dirty="0"/>
                  <a:t> 10 MeV</a:t>
                </a:r>
              </a:p>
              <a:p>
                <a:pPr lvl="1">
                  <a:buClr>
                    <a:schemeClr val="bg1">
                      <a:lumMod val="50000"/>
                    </a:schemeClr>
                  </a:buClr>
                </a:pPr>
                <a:r>
                  <a:rPr lang="en-US" sz="2800" dirty="0"/>
                  <a:t>Current </a:t>
                </a:r>
                <a14:m>
                  <m:oMath xmlns:m="http://schemas.openxmlformats.org/officeDocument/2006/math">
                    <m:r>
                      <a:rPr lang="en-US" sz="2800" i="1">
                        <a:latin typeface="Cambria Math" panose="02040503050406030204" pitchFamily="18" charset="0"/>
                        <a:ea typeface="Cambria Math" panose="02040503050406030204" pitchFamily="18" charset="0"/>
                      </a:rPr>
                      <m:t>≤</m:t>
                    </m:r>
                  </m:oMath>
                </a14:m>
                <a:r>
                  <a:rPr lang="en-US" sz="2800" dirty="0"/>
                  <a:t> 60% of I</a:t>
                </a:r>
                <a:r>
                  <a:rPr lang="en-US" sz="2800" baseline="-25000" dirty="0"/>
                  <a:t>P</a:t>
                </a:r>
                <a:r>
                  <a:rPr lang="en-US" sz="2800" dirty="0"/>
                  <a:t> </a:t>
                </a:r>
                <a:r>
                  <a:rPr lang="en-US" sz="2800" dirty="0" smtClean="0"/>
                  <a:t>[</a:t>
                </a:r>
                <a:r>
                  <a:rPr lang="en-US" sz="2800" dirty="0"/>
                  <a:t>6</a:t>
                </a:r>
                <a:r>
                  <a:rPr lang="en-US" sz="2800" dirty="0" smtClean="0"/>
                  <a:t>]</a:t>
                </a:r>
                <a:endParaRPr lang="en-US" sz="2800" dirty="0"/>
              </a:p>
              <a:p>
                <a:pPr lvl="1">
                  <a:buClr>
                    <a:schemeClr val="bg1">
                      <a:lumMod val="50000"/>
                    </a:schemeClr>
                  </a:buClr>
                </a:pPr>
                <a:r>
                  <a:rPr lang="en-US" sz="2800" dirty="0">
                    <a:sym typeface="Wingdings" panose="05000000000000000000" pitchFamily="2" charset="2"/>
                  </a:rPr>
                  <a:t>In ITER, RE beams of </a:t>
                </a:r>
                <a:r>
                  <a:rPr lang="en-US" sz="2800" b="1" dirty="0">
                    <a:sym typeface="Wingdings" panose="05000000000000000000" pitchFamily="2" charset="2"/>
                  </a:rPr>
                  <a:t>9 MA</a:t>
                </a:r>
                <a:r>
                  <a:rPr lang="en-US" sz="2800" dirty="0">
                    <a:sym typeface="Wingdings" panose="05000000000000000000" pitchFamily="2" charset="2"/>
                  </a:rPr>
                  <a:t>!</a:t>
                </a:r>
              </a:p>
              <a:p>
                <a:pPr marL="457189" lvl="1" indent="0">
                  <a:buClr>
                    <a:schemeClr val="bg1">
                      <a:lumMod val="50000"/>
                    </a:schemeClr>
                  </a:buClr>
                  <a:buNone/>
                </a:pPr>
                <a:endParaRPr lang="en-US" sz="1800" dirty="0">
                  <a:sym typeface="Wingdings" panose="05000000000000000000" pitchFamily="2" charset="2"/>
                </a:endParaRPr>
              </a:p>
              <a:p>
                <a:pPr marL="0" indent="0">
                  <a:buClr>
                    <a:schemeClr val="bg1">
                      <a:lumMod val="50000"/>
                    </a:schemeClr>
                  </a:buClr>
                  <a:buNone/>
                </a:pPr>
                <a:r>
                  <a:rPr lang="en-US" dirty="0" smtClean="0"/>
                  <a:t>REs can </a:t>
                </a:r>
                <a:r>
                  <a:rPr lang="en-US" dirty="0"/>
                  <a:t>cause significant damage to plasma-facing </a:t>
                </a:r>
                <a:r>
                  <a:rPr lang="en-US" dirty="0" smtClean="0"/>
                  <a:t>components </a:t>
                </a:r>
              </a:p>
              <a:p>
                <a:pPr marL="0" indent="0">
                  <a:buClr>
                    <a:schemeClr val="bg1">
                      <a:lumMod val="50000"/>
                    </a:schemeClr>
                  </a:buClr>
                  <a:buNone/>
                </a:pPr>
                <a:endParaRPr lang="en-US" sz="1800" dirty="0">
                  <a:sym typeface="Wingdings" panose="05000000000000000000" pitchFamily="2" charset="2"/>
                </a:endParaRPr>
              </a:p>
              <a:p>
                <a:pPr marL="0" indent="0">
                  <a:buClr>
                    <a:schemeClr val="bg1">
                      <a:lumMod val="50000"/>
                    </a:schemeClr>
                  </a:buClr>
                  <a:buNone/>
                </a:pPr>
                <a:r>
                  <a:rPr lang="en-US" dirty="0" smtClean="0">
                    <a:sym typeface="Wingdings" panose="05000000000000000000" pitchFamily="2" charset="2"/>
                  </a:rPr>
                  <a:t>It is necessary to understand both   the </a:t>
                </a:r>
                <a:r>
                  <a:rPr lang="en-US" b="1" dirty="0" smtClean="0">
                    <a:sym typeface="Wingdings" panose="05000000000000000000" pitchFamily="2" charset="2"/>
                  </a:rPr>
                  <a:t>momentum</a:t>
                </a:r>
                <a:r>
                  <a:rPr lang="en-US" dirty="0" smtClean="0">
                    <a:sym typeface="Wingdings" panose="05000000000000000000" pitchFamily="2" charset="2"/>
                  </a:rPr>
                  <a:t> and </a:t>
                </a:r>
                <a:r>
                  <a:rPr lang="en-US" b="1" dirty="0" smtClean="0">
                    <a:sym typeface="Wingdings" panose="05000000000000000000" pitchFamily="2" charset="2"/>
                  </a:rPr>
                  <a:t>real space </a:t>
                </a:r>
                <a:r>
                  <a:rPr lang="en-US" dirty="0" smtClean="0">
                    <a:sym typeface="Wingdings" panose="05000000000000000000" pitchFamily="2" charset="2"/>
                  </a:rPr>
                  <a:t>distribution and time evolution to effectively avoid and mitigate REs</a:t>
                </a:r>
                <a:endParaRPr lang="en-US" dirty="0">
                  <a:sym typeface="Wingdings" panose="05000000000000000000" pitchFamily="2"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266700" y="1156446"/>
                <a:ext cx="5760720" cy="5199905"/>
              </a:xfrm>
              <a:blipFill rotWithShape="0">
                <a:blip r:embed="rId2"/>
                <a:stretch>
                  <a:fillRect l="-2222" t="-1993" r="-1693" b="-703"/>
                </a:stretch>
              </a:blipFill>
            </p:spPr>
            <p:txBody>
              <a:bodyPr/>
              <a:lstStyle/>
              <a:p>
                <a:r>
                  <a:rPr lang="en-US">
                    <a:noFill/>
                  </a:rPr>
                  <a:t> </a:t>
                </a:r>
              </a:p>
            </p:txBody>
          </p:sp>
        </mc:Fallback>
      </mc:AlternateContent>
      <p:sp>
        <p:nvSpPr>
          <p:cNvPr id="5" name="Title 4"/>
          <p:cNvSpPr>
            <a:spLocks noGrp="1"/>
          </p:cNvSpPr>
          <p:nvPr>
            <p:ph type="title"/>
          </p:nvPr>
        </p:nvSpPr>
        <p:spPr/>
        <p:txBody>
          <a:bodyPr>
            <a:normAutofit/>
          </a:bodyPr>
          <a:lstStyle/>
          <a:p>
            <a:r>
              <a:rPr lang="en-US" sz="3800" dirty="0"/>
              <a:t>Motivation: Runaway electrons may severely damage ITER</a:t>
            </a:r>
          </a:p>
        </p:txBody>
      </p:sp>
      <p:pic>
        <p:nvPicPr>
          <p:cNvPr id="8" name="Content Placeholder 7"/>
          <p:cNvPicPr>
            <a:picLocks/>
          </p:cNvPicPr>
          <p:nvPr/>
        </p:nvPicPr>
        <p:blipFill rotWithShape="1">
          <a:blip r:embed="rId3">
            <a:extLst>
              <a:ext uri="{28A0092B-C50C-407E-A947-70E740481C1C}">
                <a14:useLocalDpi xmlns:a14="http://schemas.microsoft.com/office/drawing/2010/main" val="0"/>
              </a:ext>
            </a:extLst>
          </a:blip>
          <a:srcRect l="27723" t="347" r="21794" b="25425"/>
          <a:stretch/>
        </p:blipFill>
        <p:spPr>
          <a:xfrm>
            <a:off x="6310275" y="1869159"/>
            <a:ext cx="2769740" cy="4114800"/>
          </a:xfrm>
          <a:prstGeom prst="rect">
            <a:avLst/>
          </a:prstGeom>
          <a:ln>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6913" r="23652"/>
          <a:stretch/>
        </p:blipFill>
        <p:spPr>
          <a:xfrm>
            <a:off x="9207812" y="1869159"/>
            <a:ext cx="2712201" cy="4114800"/>
          </a:xfrm>
          <a:prstGeom prst="rect">
            <a:avLst/>
          </a:prstGeom>
          <a:ln>
            <a:solidFill>
              <a:schemeClr val="tx1"/>
            </a:solidFill>
          </a:ln>
        </p:spPr>
      </p:pic>
      <p:sp>
        <p:nvSpPr>
          <p:cNvPr id="10" name="TextBox 9"/>
          <p:cNvSpPr txBox="1"/>
          <p:nvPr/>
        </p:nvSpPr>
        <p:spPr>
          <a:xfrm>
            <a:off x="6310275" y="5574553"/>
            <a:ext cx="2872902" cy="492443"/>
          </a:xfrm>
          <a:prstGeom prst="rect">
            <a:avLst/>
          </a:prstGeom>
          <a:noFill/>
        </p:spPr>
        <p:txBody>
          <a:bodyPr wrap="none" rtlCol="0">
            <a:spAutoFit/>
          </a:bodyPr>
          <a:lstStyle/>
          <a:p>
            <a:r>
              <a:rPr lang="en-US" sz="2600" b="1" dirty="0"/>
              <a:t>C-Mod 1160824028</a:t>
            </a:r>
          </a:p>
        </p:txBody>
      </p:sp>
      <p:sp>
        <p:nvSpPr>
          <p:cNvPr id="11" name="TextBox 10"/>
          <p:cNvSpPr txBox="1"/>
          <p:nvPr/>
        </p:nvSpPr>
        <p:spPr>
          <a:xfrm>
            <a:off x="6310274" y="1268995"/>
            <a:ext cx="5609739" cy="600164"/>
          </a:xfrm>
          <a:prstGeom prst="rect">
            <a:avLst/>
          </a:prstGeom>
          <a:noFill/>
        </p:spPr>
        <p:txBody>
          <a:bodyPr wrap="square" rtlCol="0">
            <a:spAutoFit/>
          </a:bodyPr>
          <a:lstStyle/>
          <a:p>
            <a:pPr algn="ctr"/>
            <a:r>
              <a:rPr lang="en-US" sz="3300" b="1" dirty="0">
                <a:ln>
                  <a:solidFill>
                    <a:schemeClr val="bg1"/>
                  </a:solidFill>
                </a:ln>
              </a:rPr>
              <a:t>RE beam collides with limiter</a:t>
            </a:r>
          </a:p>
        </p:txBody>
      </p:sp>
      <p:sp>
        <p:nvSpPr>
          <p:cNvPr id="14" name="Right Arrow 13"/>
          <p:cNvSpPr/>
          <p:nvPr/>
        </p:nvSpPr>
        <p:spPr>
          <a:xfrm>
            <a:off x="4460934" y="3784319"/>
            <a:ext cx="1566487" cy="284480"/>
          </a:xfrm>
          <a:prstGeom prst="rightArrow">
            <a:avLst>
              <a:gd name="adj1" fmla="val 34656"/>
              <a:gd name="adj2" fmla="val 825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lide Number Placeholder 6"/>
          <p:cNvSpPr>
            <a:spLocks noGrp="1"/>
          </p:cNvSpPr>
          <p:nvPr>
            <p:ph type="sldNum" sz="quarter" idx="12"/>
          </p:nvPr>
        </p:nvSpPr>
        <p:spPr/>
        <p:txBody>
          <a:bodyPr/>
          <a:lstStyle/>
          <a:p>
            <a:r>
              <a:rPr lang="en-US" dirty="0" smtClean="0"/>
              <a:t>36</a:t>
            </a:r>
            <a:endParaRPr lang="en-US" dirty="0"/>
          </a:p>
        </p:txBody>
      </p:sp>
      <p:sp>
        <p:nvSpPr>
          <p:cNvPr id="12" name="Date Placeholder 11"/>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3760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buClr>
                <a:schemeClr val="bg1">
                  <a:lumMod val="50000"/>
                </a:schemeClr>
              </a:buClr>
            </a:pPr>
            <a:r>
              <a:rPr lang="en-US" dirty="0" smtClean="0"/>
              <a:t>Synthetic diagnostic simulating a camera inside a tokamak</a:t>
            </a:r>
          </a:p>
          <a:p>
            <a:pPr>
              <a:buClr>
                <a:schemeClr val="bg1">
                  <a:lumMod val="50000"/>
                </a:schemeClr>
              </a:buClr>
            </a:pPr>
            <a:r>
              <a:rPr lang="en-US" dirty="0" smtClean="0"/>
              <a:t>REs emit highly forward-peaked cone of synchrotron radiation in their direction of motion</a:t>
            </a:r>
          </a:p>
          <a:p>
            <a:r>
              <a:rPr lang="en-US" dirty="0" smtClean="0"/>
              <a:t>SOFT captures light hitting the detector</a:t>
            </a:r>
          </a:p>
          <a:p>
            <a:endParaRPr lang="en-US" dirty="0"/>
          </a:p>
        </p:txBody>
      </p:sp>
      <p:sp>
        <p:nvSpPr>
          <p:cNvPr id="13" name="Content Placeholder 12"/>
          <p:cNvSpPr>
            <a:spLocks noGrp="1"/>
          </p:cNvSpPr>
          <p:nvPr>
            <p:ph sz="half" idx="2"/>
          </p:nvPr>
        </p:nvSpPr>
        <p:spPr>
          <a:xfrm>
            <a:off x="6131859" y="1156445"/>
            <a:ext cx="5760722" cy="5020517"/>
          </a:xfrm>
        </p:spPr>
        <p:txBody>
          <a:bodyPr>
            <a:normAutofit fontScale="92500"/>
          </a:bodyPr>
          <a:lstStyle/>
          <a:p>
            <a:pPr marL="0" indent="0">
              <a:buClr>
                <a:schemeClr val="bg1">
                  <a:lumMod val="50000"/>
                </a:schemeClr>
              </a:buClr>
              <a:buNone/>
            </a:pPr>
            <a:r>
              <a:rPr lang="en-US" dirty="0"/>
              <a:t>Lots of flexibility:</a:t>
            </a:r>
          </a:p>
          <a:p>
            <a:pPr>
              <a:buClr>
                <a:schemeClr val="bg1">
                  <a:lumMod val="50000"/>
                </a:schemeClr>
              </a:buClr>
            </a:pPr>
            <a:r>
              <a:rPr lang="en-US" sz="3000" dirty="0"/>
              <a:t>Camera viewing geometry (position, angle, aperture size, etc.)</a:t>
            </a:r>
          </a:p>
          <a:p>
            <a:pPr>
              <a:buClr>
                <a:schemeClr val="bg1">
                  <a:lumMod val="50000"/>
                </a:schemeClr>
              </a:buClr>
            </a:pPr>
            <a:r>
              <a:rPr lang="en-US" sz="3000" dirty="0"/>
              <a:t>Camera sensitivity (wavelength range)</a:t>
            </a:r>
          </a:p>
          <a:p>
            <a:pPr>
              <a:buClr>
                <a:schemeClr val="bg1">
                  <a:lumMod val="50000"/>
                </a:schemeClr>
              </a:buClr>
            </a:pPr>
            <a:r>
              <a:rPr lang="en-US" sz="3000" dirty="0"/>
              <a:t>Magnetic field geometry</a:t>
            </a:r>
          </a:p>
          <a:p>
            <a:pPr>
              <a:buClr>
                <a:schemeClr val="bg1">
                  <a:lumMod val="50000"/>
                </a:schemeClr>
              </a:buClr>
            </a:pPr>
            <a:r>
              <a:rPr lang="en-US" sz="3000" dirty="0"/>
              <a:t>Momentum space distributions (energy and pitch) – can also couple to CODE </a:t>
            </a:r>
            <a:r>
              <a:rPr lang="en-US" sz="3000" dirty="0" smtClean="0"/>
              <a:t>[2,3]</a:t>
            </a:r>
            <a:endParaRPr lang="en-US" sz="3000" dirty="0"/>
          </a:p>
          <a:p>
            <a:pPr>
              <a:buClr>
                <a:schemeClr val="bg1">
                  <a:lumMod val="50000"/>
                </a:schemeClr>
              </a:buClr>
            </a:pPr>
            <a:r>
              <a:rPr lang="en-US" sz="3000" dirty="0"/>
              <a:t>Spatial distributions (radial profiles)</a:t>
            </a:r>
          </a:p>
          <a:p>
            <a:endParaRPr lang="en-US" dirty="0"/>
          </a:p>
        </p:txBody>
      </p:sp>
      <p:sp>
        <p:nvSpPr>
          <p:cNvPr id="4" name="Title 3"/>
          <p:cNvSpPr>
            <a:spLocks noGrp="1"/>
          </p:cNvSpPr>
          <p:nvPr>
            <p:ph type="title"/>
          </p:nvPr>
        </p:nvSpPr>
        <p:spPr/>
        <p:txBody>
          <a:bodyPr>
            <a:normAutofit fontScale="90000"/>
          </a:bodyPr>
          <a:lstStyle/>
          <a:p>
            <a:r>
              <a:rPr lang="en-US" dirty="0" smtClean="0"/>
              <a:t>SOFT, </a:t>
            </a:r>
            <a:r>
              <a:rPr lang="en-US" dirty="0"/>
              <a:t>Synchrotron-detecting Orbit-Following </a:t>
            </a:r>
            <a:r>
              <a:rPr lang="en-US" dirty="0" smtClean="0"/>
              <a:t>Toolkit [1]</a:t>
            </a:r>
            <a:endParaRPr lang="en-US" dirty="0"/>
          </a:p>
        </p:txBody>
      </p:sp>
      <p:grpSp>
        <p:nvGrpSpPr>
          <p:cNvPr id="14" name="Group 13"/>
          <p:cNvGrpSpPr/>
          <p:nvPr/>
        </p:nvGrpSpPr>
        <p:grpSpPr>
          <a:xfrm>
            <a:off x="1672500" y="3897942"/>
            <a:ext cx="3475695" cy="2750699"/>
            <a:chOff x="1663356" y="3840400"/>
            <a:chExt cx="3475695" cy="2750699"/>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3011"/>
            <a:stretch/>
          </p:blipFill>
          <p:spPr>
            <a:xfrm>
              <a:off x="1974608" y="3840400"/>
              <a:ext cx="3164443" cy="275069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663356" y="5733800"/>
                  <a:ext cx="1188595" cy="8440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𝜃</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m:rPr>
                                <m:sty m:val="p"/>
                              </m:rPr>
                              <a:rPr lang="en-US" sz="2400" b="0" i="1" smtClean="0">
                                <a:latin typeface="Cambria Math" panose="02040503050406030204" pitchFamily="18" charset="0"/>
                              </a:rPr>
                              <m:t>γ</m:t>
                            </m:r>
                          </m:den>
                        </m:f>
                      </m:oMath>
                    </m:oMathPara>
                  </a14:m>
                  <a:endParaRPr lang="en-US" sz="2400" b="0" dirty="0" smtClean="0"/>
                </a:p>
              </p:txBody>
            </p:sp>
          </mc:Choice>
          <mc:Fallback xmlns="">
            <p:sp>
              <p:nvSpPr>
                <p:cNvPr id="10" name="TextBox 9"/>
                <p:cNvSpPr txBox="1">
                  <a:spLocks noRot="1" noChangeAspect="1" noMove="1" noResize="1" noEditPoints="1" noAdjustHandles="1" noChangeArrowheads="1" noChangeShapeType="1" noTextEdit="1"/>
                </p:cNvSpPr>
                <p:nvPr/>
              </p:nvSpPr>
              <p:spPr>
                <a:xfrm>
                  <a:off x="1663356" y="5733800"/>
                  <a:ext cx="1188595" cy="844077"/>
                </a:xfrm>
                <a:prstGeom prst="rect">
                  <a:avLst/>
                </a:prstGeom>
                <a:blipFill rotWithShape="0">
                  <a:blip r:embed="rId6"/>
                  <a:stretch>
                    <a:fillRect/>
                  </a:stretch>
                </a:blipFill>
              </p:spPr>
              <p:txBody>
                <a:bodyPr/>
                <a:lstStyle/>
                <a:p>
                  <a:r>
                    <a:rPr lang="en-US">
                      <a:noFill/>
                    </a:rPr>
                    <a:t> </a:t>
                  </a:r>
                </a:p>
              </p:txBody>
            </p:sp>
          </mc:Fallback>
        </mc:AlternateContent>
      </p:grpSp>
      <p:sp>
        <p:nvSpPr>
          <p:cNvPr id="7" name="Slide Number Placeholder 6"/>
          <p:cNvSpPr>
            <a:spLocks noGrp="1"/>
          </p:cNvSpPr>
          <p:nvPr>
            <p:ph type="sldNum" sz="quarter" idx="12"/>
          </p:nvPr>
        </p:nvSpPr>
        <p:spPr/>
        <p:txBody>
          <a:bodyPr/>
          <a:lstStyle/>
          <a:p>
            <a:r>
              <a:rPr lang="en-US" dirty="0" smtClean="0"/>
              <a:t>37</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6379346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209" t="11136" r="6605" b="9700"/>
          <a:stretch/>
        </p:blipFill>
        <p:spPr>
          <a:xfrm>
            <a:off x="1314525" y="3921760"/>
            <a:ext cx="9562951" cy="2894355"/>
          </a:xfrm>
          <a:prstGeom prst="rect">
            <a:avLst/>
          </a:prstGeom>
        </p:spPr>
      </p:pic>
      <p:sp>
        <p:nvSpPr>
          <p:cNvPr id="2" name="Content Placeholder 1"/>
          <p:cNvSpPr>
            <a:spLocks noGrp="1"/>
          </p:cNvSpPr>
          <p:nvPr>
            <p:ph sz="half" idx="1"/>
          </p:nvPr>
        </p:nvSpPr>
        <p:spPr>
          <a:xfrm>
            <a:off x="266700" y="1156445"/>
            <a:ext cx="5760720" cy="2506705"/>
          </a:xfrm>
        </p:spPr>
        <p:txBody>
          <a:bodyPr>
            <a:normAutofit/>
          </a:bodyPr>
          <a:lstStyle/>
          <a:p>
            <a:pPr>
              <a:buClr>
                <a:schemeClr val="bg1">
                  <a:lumMod val="50000"/>
                </a:schemeClr>
              </a:buClr>
            </a:pPr>
            <a:r>
              <a:rPr lang="en-US" dirty="0" smtClean="0"/>
              <a:t>Solves </a:t>
            </a:r>
            <a:r>
              <a:rPr lang="en-US" dirty="0"/>
              <a:t>the linearized kinetic </a:t>
            </a:r>
            <a:r>
              <a:rPr lang="en-US" dirty="0" smtClean="0"/>
              <a:t>equation for RE evolution in </a:t>
            </a:r>
            <a:r>
              <a:rPr lang="en-US" b="1" dirty="0" smtClean="0"/>
              <a:t>momentum</a:t>
            </a:r>
            <a:r>
              <a:rPr lang="en-US" dirty="0" smtClean="0"/>
              <a:t> space</a:t>
            </a:r>
          </a:p>
          <a:p>
            <a:pPr>
              <a:buClr>
                <a:schemeClr val="bg1">
                  <a:lumMod val="50000"/>
                </a:schemeClr>
              </a:buClr>
            </a:pPr>
            <a:r>
              <a:rPr lang="en-US" dirty="0" smtClean="0"/>
              <a:t>Includes secondary avalanching mechanisms</a:t>
            </a:r>
          </a:p>
          <a:p>
            <a:pPr marL="0" indent="0">
              <a:buNone/>
            </a:pPr>
            <a:endParaRPr lang="en-US" dirty="0"/>
          </a:p>
        </p:txBody>
      </p:sp>
      <p:sp>
        <p:nvSpPr>
          <p:cNvPr id="3" name="Content Placeholder 2"/>
          <p:cNvSpPr>
            <a:spLocks noGrp="1"/>
          </p:cNvSpPr>
          <p:nvPr>
            <p:ph sz="half" idx="2"/>
          </p:nvPr>
        </p:nvSpPr>
        <p:spPr>
          <a:xfrm>
            <a:off x="6131861" y="1156445"/>
            <a:ext cx="5760720" cy="2765315"/>
          </a:xfrm>
        </p:spPr>
        <p:txBody>
          <a:bodyPr/>
          <a:lstStyle/>
          <a:p>
            <a:pPr marL="0" indent="0">
              <a:buClr>
                <a:schemeClr val="bg1">
                  <a:lumMod val="50000"/>
                </a:schemeClr>
              </a:buClr>
              <a:buNone/>
            </a:pPr>
            <a:r>
              <a:rPr lang="en-US" dirty="0"/>
              <a:t>Plasma parameters vary in time:</a:t>
            </a:r>
          </a:p>
          <a:p>
            <a:pPr lvl="1">
              <a:buClr>
                <a:schemeClr val="bg1">
                  <a:lumMod val="50000"/>
                </a:schemeClr>
              </a:buClr>
            </a:pPr>
            <a:r>
              <a:rPr lang="en-US" sz="2800" dirty="0"/>
              <a:t>Loop voltage </a:t>
            </a:r>
            <a:r>
              <a:rPr lang="en-US" sz="2800" dirty="0">
                <a:sym typeface="Wingdings" panose="05000000000000000000" pitchFamily="2" charset="2"/>
              </a:rPr>
              <a:t> Driving </a:t>
            </a:r>
            <a:r>
              <a:rPr lang="en-US" sz="2800" dirty="0" smtClean="0">
                <a:sym typeface="Wingdings" panose="05000000000000000000" pitchFamily="2" charset="2"/>
              </a:rPr>
              <a:t>force</a:t>
            </a:r>
            <a:endParaRPr lang="en-US" sz="2800" dirty="0" smtClean="0"/>
          </a:p>
          <a:p>
            <a:pPr lvl="1">
              <a:buClr>
                <a:schemeClr val="bg1">
                  <a:lumMod val="50000"/>
                </a:schemeClr>
              </a:buClr>
            </a:pPr>
            <a:r>
              <a:rPr lang="en-US" sz="2800" dirty="0" smtClean="0"/>
              <a:t>Density</a:t>
            </a:r>
            <a:r>
              <a:rPr lang="en-US" sz="2800" dirty="0"/>
              <a:t>, temperature, and </a:t>
            </a:r>
            <a:r>
              <a:rPr lang="en-US" sz="2800" dirty="0" err="1"/>
              <a:t>Z</a:t>
            </a:r>
            <a:r>
              <a:rPr lang="en-US" sz="2800" baseline="-25000" dirty="0" err="1"/>
              <a:t>eff</a:t>
            </a:r>
            <a:r>
              <a:rPr lang="en-US" sz="2800" baseline="-25000" dirty="0"/>
              <a:t>    </a:t>
            </a:r>
            <a:r>
              <a:rPr lang="en-US" sz="2800" dirty="0"/>
              <a:t> </a:t>
            </a:r>
            <a:r>
              <a:rPr lang="en-US" sz="2800" dirty="0">
                <a:sym typeface="Wingdings" panose="05000000000000000000" pitchFamily="2" charset="2"/>
              </a:rPr>
              <a:t> Friction</a:t>
            </a:r>
            <a:endParaRPr lang="en-US" sz="2800" dirty="0"/>
          </a:p>
          <a:p>
            <a:pPr lvl="1">
              <a:buClr>
                <a:schemeClr val="bg1">
                  <a:lumMod val="50000"/>
                </a:schemeClr>
              </a:buClr>
            </a:pPr>
            <a:r>
              <a:rPr lang="en-US" sz="2800" dirty="0" smtClean="0"/>
              <a:t>Magnetic </a:t>
            </a:r>
            <a:r>
              <a:rPr lang="en-US" sz="2800" dirty="0"/>
              <a:t>field </a:t>
            </a:r>
            <a:r>
              <a:rPr lang="en-US" sz="2800" dirty="0">
                <a:sym typeface="Wingdings" panose="05000000000000000000" pitchFamily="2" charset="2"/>
              </a:rPr>
              <a:t> Synchrotron power loss</a:t>
            </a:r>
            <a:endParaRPr lang="en-US" sz="2800" dirty="0"/>
          </a:p>
          <a:p>
            <a:endParaRPr lang="en-US" dirty="0"/>
          </a:p>
        </p:txBody>
      </p:sp>
      <p:sp>
        <p:nvSpPr>
          <p:cNvPr id="4" name="Title 3"/>
          <p:cNvSpPr>
            <a:spLocks noGrp="1"/>
          </p:cNvSpPr>
          <p:nvPr>
            <p:ph type="title"/>
          </p:nvPr>
        </p:nvSpPr>
        <p:spPr/>
        <p:txBody>
          <a:bodyPr/>
          <a:lstStyle/>
          <a:p>
            <a:r>
              <a:rPr lang="en-US" dirty="0" smtClean="0"/>
              <a:t>CODE, </a:t>
            </a:r>
            <a:r>
              <a:rPr lang="en-US" dirty="0" err="1"/>
              <a:t>COllisional</a:t>
            </a:r>
            <a:r>
              <a:rPr lang="en-US" dirty="0"/>
              <a:t> Distribution of </a:t>
            </a:r>
            <a:r>
              <a:rPr lang="en-US" dirty="0" smtClean="0"/>
              <a:t>Electrons [2,3]</a:t>
            </a:r>
            <a:endParaRPr lang="en-US" dirty="0"/>
          </a:p>
        </p:txBody>
      </p:sp>
      <p:sp>
        <p:nvSpPr>
          <p:cNvPr id="9" name="Slide Number Placeholder 8"/>
          <p:cNvSpPr>
            <a:spLocks noGrp="1"/>
          </p:cNvSpPr>
          <p:nvPr>
            <p:ph type="sldNum" sz="quarter" idx="12"/>
          </p:nvPr>
        </p:nvSpPr>
        <p:spPr/>
        <p:txBody>
          <a:bodyPr/>
          <a:lstStyle/>
          <a:p>
            <a:r>
              <a:rPr lang="en-US" dirty="0" smtClean="0"/>
              <a:t>38</a:t>
            </a:r>
            <a:endParaRPr lang="en-US" dirty="0"/>
          </a:p>
        </p:txBody>
      </p:sp>
      <p:sp>
        <p:nvSpPr>
          <p:cNvPr id="10" name="Date Placeholder 9"/>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972779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Cameras inside C-Mod capture RE spatial evolution</a:t>
            </a:r>
            <a:endParaRPr lang="en-US" dirty="0"/>
          </a:p>
        </p:txBody>
      </p:sp>
      <p:pic>
        <p:nvPicPr>
          <p:cNvPr id="7"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3877" y="1512971"/>
            <a:ext cx="5846429" cy="4384823"/>
          </a:xfrm>
        </p:spPr>
      </p:pic>
      <p:sp>
        <p:nvSpPr>
          <p:cNvPr id="8" name="TextBox 7"/>
          <p:cNvSpPr txBox="1"/>
          <p:nvPr/>
        </p:nvSpPr>
        <p:spPr>
          <a:xfrm>
            <a:off x="7476792" y="2293201"/>
            <a:ext cx="2526461" cy="1200329"/>
          </a:xfrm>
          <a:prstGeom prst="rect">
            <a:avLst/>
          </a:prstGeom>
          <a:noFill/>
        </p:spPr>
        <p:txBody>
          <a:bodyPr wrap="none" rtlCol="0">
            <a:spAutoFit/>
          </a:bodyPr>
          <a:lstStyle/>
          <a:p>
            <a:pPr algn="r"/>
            <a:r>
              <a:rPr lang="en-US" sz="3600" b="1" dirty="0">
                <a:solidFill>
                  <a:srgbClr val="FFFF00"/>
                </a:solidFill>
              </a:rPr>
              <a:t>Synchrotron</a:t>
            </a:r>
          </a:p>
          <a:p>
            <a:pPr algn="r"/>
            <a:r>
              <a:rPr lang="en-US" sz="3600" b="1" dirty="0">
                <a:solidFill>
                  <a:srgbClr val="FFFF00"/>
                </a:solidFill>
              </a:rPr>
              <a:t>Emission</a:t>
            </a:r>
          </a:p>
        </p:txBody>
      </p:sp>
      <p:sp>
        <p:nvSpPr>
          <p:cNvPr id="9" name="Right Arrow 8"/>
          <p:cNvSpPr/>
          <p:nvPr/>
        </p:nvSpPr>
        <p:spPr>
          <a:xfrm>
            <a:off x="10003251" y="2769452"/>
            <a:ext cx="789432" cy="24782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63048" y="1159133"/>
            <a:ext cx="4008085" cy="523220"/>
          </a:xfrm>
          <a:prstGeom prst="rect">
            <a:avLst/>
          </a:prstGeom>
          <a:noFill/>
        </p:spPr>
        <p:txBody>
          <a:bodyPr wrap="none" rtlCol="0">
            <a:spAutoFit/>
          </a:bodyPr>
          <a:lstStyle/>
          <a:p>
            <a:r>
              <a:rPr lang="en-US" sz="2800" dirty="0" smtClean="0"/>
              <a:t>Original (distorted) image</a:t>
            </a:r>
            <a:endParaRPr lang="en-US" sz="2400" dirty="0"/>
          </a:p>
        </p:txBody>
      </p:sp>
      <p:grpSp>
        <p:nvGrpSpPr>
          <p:cNvPr id="14" name="Group 13"/>
          <p:cNvGrpSpPr/>
          <p:nvPr/>
        </p:nvGrpSpPr>
        <p:grpSpPr>
          <a:xfrm>
            <a:off x="762000" y="4365658"/>
            <a:ext cx="4536040" cy="2281308"/>
            <a:chOff x="762000" y="4365658"/>
            <a:chExt cx="4536040" cy="2281308"/>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2195" r="37642"/>
            <a:stretch/>
          </p:blipFill>
          <p:spPr>
            <a:xfrm>
              <a:off x="3460437" y="4365658"/>
              <a:ext cx="1837603" cy="228130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68222"/>
            <a:stretch/>
          </p:blipFill>
          <p:spPr>
            <a:xfrm>
              <a:off x="762000" y="4473713"/>
              <a:ext cx="1752600" cy="2065199"/>
            </a:xfrm>
            <a:prstGeom prst="rect">
              <a:avLst/>
            </a:prstGeom>
          </p:spPr>
        </p:pic>
        <p:sp>
          <p:nvSpPr>
            <p:cNvPr id="13" name="Right Arrow 12"/>
            <p:cNvSpPr/>
            <p:nvPr/>
          </p:nvSpPr>
          <p:spPr>
            <a:xfrm>
              <a:off x="2598826" y="5314859"/>
              <a:ext cx="822266" cy="382905"/>
            </a:xfrm>
            <a:prstGeom prst="rightArrow">
              <a:avLst>
                <a:gd name="adj1" fmla="val 34656"/>
                <a:gd name="adj2" fmla="val 825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266699" y="1156445"/>
                <a:ext cx="6079553" cy="5020517"/>
              </a:xfrm>
            </p:spPr>
            <p:txBody>
              <a:bodyPr/>
              <a:lstStyle/>
              <a:p>
                <a:pPr>
                  <a:buClr>
                    <a:schemeClr val="bg1">
                      <a:lumMod val="50000"/>
                    </a:schemeClr>
                  </a:buClr>
                </a:pPr>
                <a:r>
                  <a:rPr lang="en-US" dirty="0" smtClean="0"/>
                  <a:t>Due to Alcator C-Mod’s high magnetic field (2-8 T), synchrotron radiation is emitted in the </a:t>
                </a:r>
                <a:r>
                  <a:rPr lang="en-US" b="1" dirty="0" smtClean="0"/>
                  <a:t>visible</a:t>
                </a:r>
                <a:r>
                  <a:rPr lang="en-US" dirty="0" smtClean="0"/>
                  <a:t> wavelength range</a:t>
                </a:r>
              </a:p>
              <a:p>
                <a:pPr>
                  <a:buClr>
                    <a:schemeClr val="bg1">
                      <a:lumMod val="50000"/>
                    </a:schemeClr>
                  </a:buClr>
                </a:pPr>
                <a:r>
                  <a:rPr lang="en-US" dirty="0" smtClean="0"/>
                  <a:t>Note that ITER (</a:t>
                </a:r>
                <a14:m>
                  <m:oMath xmlns:m="http://schemas.openxmlformats.org/officeDocument/2006/math">
                    <m:r>
                      <a:rPr lang="en-US" b="0" i="1" smtClean="0">
                        <a:latin typeface="Cambria Math" panose="02040503050406030204" pitchFamily="18" charset="0"/>
                      </a:rPr>
                      <m:t>~</m:t>
                    </m:r>
                  </m:oMath>
                </a14:m>
                <a:r>
                  <a:rPr lang="en-US" dirty="0" smtClean="0"/>
                  <a:t>5 T) will also have visible synchrotron emission</a:t>
                </a:r>
              </a:p>
              <a:p>
                <a:pPr>
                  <a:buClr>
                    <a:schemeClr val="bg1">
                      <a:lumMod val="50000"/>
                    </a:schemeClr>
                  </a:buClr>
                </a:pPr>
                <a:r>
                  <a:rPr lang="en-US" dirty="0" smtClean="0"/>
                  <a:t>Cameras are affected </a:t>
                </a:r>
                <a:r>
                  <a:rPr lang="en-US" dirty="0"/>
                  <a:t>by </a:t>
                </a:r>
                <a:r>
                  <a:rPr lang="en-US" dirty="0" smtClean="0"/>
                  <a:t>fisheye-lens/barrel </a:t>
                </a:r>
                <a:r>
                  <a:rPr lang="en-US" dirty="0"/>
                  <a:t>distortion</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266699" y="1156445"/>
                <a:ext cx="6079553" cy="5020517"/>
              </a:xfrm>
              <a:blipFill rotWithShape="0">
                <a:blip r:embed="rId9"/>
                <a:stretch>
                  <a:fillRect l="-1805" t="-2066"/>
                </a:stretch>
              </a:blipFill>
            </p:spPr>
            <p:txBody>
              <a:bodyPr/>
              <a:lstStyle/>
              <a:p>
                <a:r>
                  <a:rPr lang="en-US">
                    <a:noFill/>
                  </a:rPr>
                  <a:t> </a:t>
                </a:r>
              </a:p>
            </p:txBody>
          </p:sp>
        </mc:Fallback>
      </mc:AlternateContent>
      <p:sp>
        <p:nvSpPr>
          <p:cNvPr id="15" name="Slide Number Placeholder 14"/>
          <p:cNvSpPr>
            <a:spLocks noGrp="1"/>
          </p:cNvSpPr>
          <p:nvPr>
            <p:ph type="sldNum" sz="quarter" idx="12"/>
          </p:nvPr>
        </p:nvSpPr>
        <p:spPr/>
        <p:txBody>
          <a:bodyPr/>
          <a:lstStyle/>
          <a:p>
            <a:r>
              <a:rPr lang="en-US" dirty="0" smtClean="0"/>
              <a:t>39</a:t>
            </a:r>
            <a:endParaRPr lang="en-US" dirty="0"/>
          </a:p>
        </p:txBody>
      </p:sp>
      <p:sp>
        <p:nvSpPr>
          <p:cNvPr id="16" name="Date Placeholder 15"/>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2127397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6699" y="1085324"/>
            <a:ext cx="11625882" cy="1464835"/>
          </a:xfrm>
        </p:spPr>
        <p:txBody>
          <a:bodyPr>
            <a:noAutofit/>
          </a:bodyPr>
          <a:lstStyle/>
          <a:p>
            <a:pPr marL="514350" indent="-514350">
              <a:buClr>
                <a:schemeClr val="tx1"/>
              </a:buClr>
              <a:buFont typeface="+mj-lt"/>
              <a:buAutoNum type="arabicPeriod"/>
            </a:pPr>
            <a:r>
              <a:rPr lang="en-US" dirty="0" smtClean="0"/>
              <a:t>Take photos of gridded vacuum vessel cross-section</a:t>
            </a:r>
          </a:p>
          <a:p>
            <a:pPr marL="514350" indent="-514350">
              <a:buClr>
                <a:schemeClr val="tx1"/>
              </a:buClr>
              <a:buFont typeface="+mj-lt"/>
              <a:buAutoNum type="arabicPeriod"/>
            </a:pPr>
            <a:r>
              <a:rPr lang="en-US" dirty="0" smtClean="0"/>
              <a:t>Map pixel location (radius) to real space position (angle)</a:t>
            </a:r>
          </a:p>
          <a:p>
            <a:pPr marL="514350" indent="-514350">
              <a:buClr>
                <a:schemeClr val="tx1"/>
              </a:buClr>
              <a:buFont typeface="+mj-lt"/>
              <a:buAutoNum type="arabicPeriod"/>
            </a:pPr>
            <a:r>
              <a:rPr lang="en-US" dirty="0" smtClean="0"/>
              <a:t>Transform to rectilinear image</a:t>
            </a:r>
            <a:endParaRPr lang="en-US" dirty="0"/>
          </a:p>
        </p:txBody>
      </p:sp>
      <p:sp>
        <p:nvSpPr>
          <p:cNvPr id="4" name="Title 3"/>
          <p:cNvSpPr>
            <a:spLocks noGrp="1"/>
          </p:cNvSpPr>
          <p:nvPr>
            <p:ph type="title"/>
          </p:nvPr>
        </p:nvSpPr>
        <p:spPr/>
        <p:txBody>
          <a:bodyPr/>
          <a:lstStyle/>
          <a:p>
            <a:r>
              <a:rPr lang="en-US" dirty="0" smtClean="0"/>
              <a:t>In-vessel calibration corrects for camera distortion</a:t>
            </a:r>
            <a:endParaRPr lang="en-US" dirty="0"/>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51060"/>
          <a:stretch/>
        </p:blipFill>
        <p:spPr>
          <a:xfrm>
            <a:off x="266699" y="2621278"/>
            <a:ext cx="2610119" cy="4000000"/>
          </a:xfrm>
        </p:spPr>
      </p:pic>
      <p:pic>
        <p:nvPicPr>
          <p:cNvPr id="8" name="Content Placeholder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73" t="5733" r="6115"/>
          <a:stretch/>
        </p:blipFill>
        <p:spPr>
          <a:xfrm>
            <a:off x="3676044" y="2621279"/>
            <a:ext cx="5185352" cy="4000000"/>
          </a:xfrm>
        </p:spPr>
      </p:pic>
      <p:sp>
        <p:nvSpPr>
          <p:cNvPr id="9" name="TextBox 8"/>
          <p:cNvSpPr txBox="1"/>
          <p:nvPr/>
        </p:nvSpPr>
        <p:spPr>
          <a:xfrm>
            <a:off x="5065176" y="6356351"/>
            <a:ext cx="2617896" cy="400110"/>
          </a:xfrm>
          <a:prstGeom prst="rect">
            <a:avLst/>
          </a:prstGeom>
          <a:solidFill>
            <a:schemeClr val="bg1"/>
          </a:solidFill>
        </p:spPr>
        <p:txBody>
          <a:bodyPr wrap="none" rtlCol="0">
            <a:spAutoFit/>
          </a:bodyPr>
          <a:lstStyle/>
          <a:p>
            <a:r>
              <a:rPr lang="en-US" sz="2000" dirty="0" smtClean="0"/>
              <a:t>Normalized pixel radius</a:t>
            </a:r>
            <a:endParaRPr lang="en-US" sz="2000" dirty="0"/>
          </a:p>
        </p:txBody>
      </p:sp>
      <p:sp>
        <p:nvSpPr>
          <p:cNvPr id="10" name="TextBox 9"/>
          <p:cNvSpPr txBox="1"/>
          <p:nvPr/>
        </p:nvSpPr>
        <p:spPr>
          <a:xfrm rot="16200000">
            <a:off x="1807456" y="4421223"/>
            <a:ext cx="3737177" cy="400110"/>
          </a:xfrm>
          <a:prstGeom prst="rect">
            <a:avLst/>
          </a:prstGeom>
          <a:solidFill>
            <a:schemeClr val="bg1"/>
          </a:solidFill>
        </p:spPr>
        <p:txBody>
          <a:bodyPr wrap="none" rtlCol="0">
            <a:spAutoFit/>
          </a:bodyPr>
          <a:lstStyle/>
          <a:p>
            <a:r>
              <a:rPr lang="en-US" sz="2000" dirty="0" smtClean="0"/>
              <a:t>Real space angle from line of sight</a:t>
            </a:r>
            <a:endParaRPr lang="en-US" sz="2000" dirty="0"/>
          </a:p>
        </p:txBody>
      </p:sp>
      <p:sp>
        <p:nvSpPr>
          <p:cNvPr id="12" name="Rectangle 11"/>
          <p:cNvSpPr/>
          <p:nvPr/>
        </p:nvSpPr>
        <p:spPr>
          <a:xfrm>
            <a:off x="4277360" y="2748592"/>
            <a:ext cx="2164080" cy="1463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1403EB"/>
                </a:solidFill>
              </a:rPr>
              <a:t>·</a:t>
            </a:r>
            <a:r>
              <a:rPr lang="en-US" sz="3200" b="1" dirty="0" smtClean="0">
                <a:solidFill>
                  <a:srgbClr val="FF0000"/>
                </a:solidFill>
              </a:rPr>
              <a:t>·</a:t>
            </a:r>
            <a:r>
              <a:rPr lang="en-US" sz="3200" b="1" dirty="0" smtClean="0">
                <a:solidFill>
                  <a:srgbClr val="17F612"/>
                </a:solidFill>
              </a:rPr>
              <a:t>· </a:t>
            </a:r>
            <a:r>
              <a:rPr lang="en-US" sz="2600" dirty="0" smtClean="0">
                <a:solidFill>
                  <a:schemeClr val="tx1"/>
                </a:solidFill>
              </a:rPr>
              <a:t>Data points</a:t>
            </a:r>
          </a:p>
          <a:p>
            <a:r>
              <a:rPr lang="en-US" sz="3200" b="1" dirty="0" smtClean="0">
                <a:solidFill>
                  <a:srgbClr val="1403EB"/>
                </a:solidFill>
              </a:rPr>
              <a:t>-</a:t>
            </a:r>
            <a:r>
              <a:rPr lang="en-US" sz="3200" b="1" dirty="0" smtClean="0">
                <a:solidFill>
                  <a:srgbClr val="FF0000"/>
                </a:solidFill>
              </a:rPr>
              <a:t>-</a:t>
            </a:r>
            <a:r>
              <a:rPr lang="en-US" sz="3200" b="1" dirty="0" smtClean="0">
                <a:solidFill>
                  <a:srgbClr val="17F612"/>
                </a:solidFill>
              </a:rPr>
              <a:t>-</a:t>
            </a:r>
            <a:r>
              <a:rPr lang="en-US" sz="2600" b="1" dirty="0" smtClean="0">
                <a:solidFill>
                  <a:srgbClr val="17F612"/>
                </a:solidFill>
              </a:rPr>
              <a:t> </a:t>
            </a:r>
            <a:r>
              <a:rPr lang="en-US" sz="2600" dirty="0" smtClean="0">
                <a:solidFill>
                  <a:schemeClr val="tx1"/>
                </a:solidFill>
              </a:rPr>
              <a:t>Lines of fit</a:t>
            </a:r>
          </a:p>
          <a:p>
            <a:r>
              <a:rPr lang="en-US" sz="3200" dirty="0" smtClean="0">
                <a:solidFill>
                  <a:schemeClr val="tx1"/>
                </a:solidFill>
              </a:rPr>
              <a:t>―</a:t>
            </a:r>
            <a:r>
              <a:rPr lang="en-US" sz="2600" dirty="0" smtClean="0">
                <a:solidFill>
                  <a:schemeClr val="tx1"/>
                </a:solidFill>
              </a:rPr>
              <a:t> Rectilinear</a:t>
            </a:r>
          </a:p>
        </p:txBody>
      </p:sp>
      <p:pic>
        <p:nvPicPr>
          <p:cNvPr id="13" name="Content Placeholder 6"/>
          <p:cNvPicPr>
            <a:picLocks noChangeAspect="1"/>
          </p:cNvPicPr>
          <p:nvPr/>
        </p:nvPicPr>
        <p:blipFill rotWithShape="1">
          <a:blip r:embed="rId5">
            <a:extLst>
              <a:ext uri="{28A0092B-C50C-407E-A947-70E740481C1C}">
                <a14:useLocalDpi xmlns:a14="http://schemas.microsoft.com/office/drawing/2010/main" val="0"/>
              </a:ext>
            </a:extLst>
          </a:blip>
          <a:srcRect l="14983" t="9395" r="49236" b="13315"/>
          <a:stretch/>
        </p:blipFill>
        <p:spPr>
          <a:xfrm>
            <a:off x="9291250" y="2745301"/>
            <a:ext cx="2499632" cy="3852161"/>
          </a:xfrm>
          <a:prstGeom prst="rect">
            <a:avLst/>
          </a:prstGeom>
        </p:spPr>
      </p:pic>
      <p:sp>
        <p:nvSpPr>
          <p:cNvPr id="14" name="Right Arrow 13"/>
          <p:cNvSpPr/>
          <p:nvPr/>
        </p:nvSpPr>
        <p:spPr>
          <a:xfrm>
            <a:off x="2598767" y="4429825"/>
            <a:ext cx="822266" cy="382905"/>
          </a:xfrm>
          <a:prstGeom prst="rightArrow">
            <a:avLst>
              <a:gd name="adj1" fmla="val 34656"/>
              <a:gd name="adj2" fmla="val 8258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ight Arrow 14"/>
          <p:cNvSpPr/>
          <p:nvPr/>
        </p:nvSpPr>
        <p:spPr>
          <a:xfrm>
            <a:off x="8468984" y="4429825"/>
            <a:ext cx="822266" cy="382905"/>
          </a:xfrm>
          <a:prstGeom prst="rightArrow">
            <a:avLst>
              <a:gd name="adj1" fmla="val 34656"/>
              <a:gd name="adj2" fmla="val 8258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403398" y="2657854"/>
            <a:ext cx="418704" cy="646331"/>
          </a:xfrm>
          <a:prstGeom prst="rect">
            <a:avLst/>
          </a:prstGeom>
          <a:noFill/>
        </p:spPr>
        <p:txBody>
          <a:bodyPr wrap="none" rtlCol="0">
            <a:spAutoFit/>
          </a:bodyPr>
          <a:lstStyle/>
          <a:p>
            <a:r>
              <a:rPr lang="en-US" sz="3600" b="1" dirty="0" smtClean="0">
                <a:ln>
                  <a:solidFill>
                    <a:sysClr val="windowText" lastClr="000000"/>
                  </a:solidFill>
                </a:ln>
                <a:solidFill>
                  <a:schemeClr val="bg1"/>
                </a:solidFill>
              </a:rPr>
              <a:t>1</a:t>
            </a:r>
            <a:endParaRPr lang="en-US" sz="3600" b="1" dirty="0">
              <a:ln>
                <a:solidFill>
                  <a:sysClr val="windowText" lastClr="000000"/>
                </a:solidFill>
              </a:ln>
              <a:solidFill>
                <a:schemeClr val="bg1"/>
              </a:solidFill>
            </a:endParaRPr>
          </a:p>
        </p:txBody>
      </p:sp>
      <p:sp>
        <p:nvSpPr>
          <p:cNvPr id="16" name="TextBox 15"/>
          <p:cNvSpPr txBox="1"/>
          <p:nvPr/>
        </p:nvSpPr>
        <p:spPr>
          <a:xfrm>
            <a:off x="6549332" y="2657854"/>
            <a:ext cx="418704" cy="646331"/>
          </a:xfrm>
          <a:prstGeom prst="rect">
            <a:avLst/>
          </a:prstGeom>
          <a:noFill/>
        </p:spPr>
        <p:txBody>
          <a:bodyPr wrap="none" rtlCol="0">
            <a:spAutoFit/>
          </a:bodyPr>
          <a:lstStyle/>
          <a:p>
            <a:r>
              <a:rPr lang="en-US" sz="3600" b="1" dirty="0">
                <a:ln>
                  <a:solidFill>
                    <a:sysClr val="windowText" lastClr="000000"/>
                  </a:solidFill>
                </a:ln>
              </a:rPr>
              <a:t>2</a:t>
            </a:r>
          </a:p>
        </p:txBody>
      </p:sp>
      <p:sp>
        <p:nvSpPr>
          <p:cNvPr id="17" name="TextBox 16"/>
          <p:cNvSpPr txBox="1"/>
          <p:nvPr/>
        </p:nvSpPr>
        <p:spPr>
          <a:xfrm>
            <a:off x="11372178" y="2657854"/>
            <a:ext cx="418704" cy="646331"/>
          </a:xfrm>
          <a:prstGeom prst="rect">
            <a:avLst/>
          </a:prstGeom>
          <a:noFill/>
        </p:spPr>
        <p:txBody>
          <a:bodyPr wrap="none" rtlCol="0">
            <a:spAutoFit/>
          </a:bodyPr>
          <a:lstStyle/>
          <a:p>
            <a:r>
              <a:rPr lang="en-US" sz="3600" b="1" dirty="0">
                <a:ln>
                  <a:solidFill>
                    <a:sysClr val="windowText" lastClr="000000"/>
                  </a:solidFill>
                </a:ln>
              </a:rPr>
              <a:t>3</a:t>
            </a:r>
          </a:p>
        </p:txBody>
      </p:sp>
      <p:sp>
        <p:nvSpPr>
          <p:cNvPr id="18" name="Slide Number Placeholder 17"/>
          <p:cNvSpPr>
            <a:spLocks noGrp="1"/>
          </p:cNvSpPr>
          <p:nvPr>
            <p:ph type="sldNum" sz="quarter" idx="12"/>
          </p:nvPr>
        </p:nvSpPr>
        <p:spPr/>
        <p:txBody>
          <a:bodyPr/>
          <a:lstStyle/>
          <a:p>
            <a:r>
              <a:rPr lang="en-US" dirty="0" smtClean="0"/>
              <a:t>40</a:t>
            </a:r>
            <a:endParaRPr lang="en-US" dirty="0"/>
          </a:p>
        </p:txBody>
      </p:sp>
      <p:sp>
        <p:nvSpPr>
          <p:cNvPr id="19" name="Date Placeholder 1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0136005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Interesting RE spatial distributions are observed </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3987" y="1836737"/>
            <a:ext cx="5092486" cy="5021263"/>
          </a:xfrm>
        </p:spPr>
      </p:pic>
      <p:sp>
        <p:nvSpPr>
          <p:cNvPr id="13" name="TextBox 12"/>
          <p:cNvSpPr txBox="1"/>
          <p:nvPr/>
        </p:nvSpPr>
        <p:spPr>
          <a:xfrm>
            <a:off x="266701" y="920321"/>
            <a:ext cx="5687059" cy="954107"/>
          </a:xfrm>
          <a:prstGeom prst="rect">
            <a:avLst/>
          </a:prstGeom>
          <a:noFill/>
        </p:spPr>
        <p:txBody>
          <a:bodyPr wrap="square" rtlCol="0">
            <a:spAutoFit/>
          </a:bodyPr>
          <a:lstStyle/>
          <a:p>
            <a:pPr marL="285750" indent="-285750">
              <a:buClr>
                <a:schemeClr val="bg1">
                  <a:lumMod val="50000"/>
                </a:schemeClr>
              </a:buClr>
              <a:buFont typeface="Arial" panose="020B0604020202020204" pitchFamily="34" charset="0"/>
              <a:buChar char="•"/>
            </a:pPr>
            <a:r>
              <a:rPr lang="en-US" sz="2800" dirty="0" smtClean="0"/>
              <a:t>REs are generated as density (and collisional friction) decreases</a:t>
            </a:r>
          </a:p>
        </p:txBody>
      </p:sp>
      <p:sp>
        <p:nvSpPr>
          <p:cNvPr id="2" name="Rectangle 1"/>
          <p:cNvSpPr/>
          <p:nvPr/>
        </p:nvSpPr>
        <p:spPr>
          <a:xfrm>
            <a:off x="6228867" y="917655"/>
            <a:ext cx="5663714" cy="954107"/>
          </a:xfrm>
          <a:prstGeom prst="rect">
            <a:avLst/>
          </a:prstGeom>
        </p:spPr>
        <p:txBody>
          <a:bodyPr wrap="square">
            <a:spAutoFit/>
          </a:bodyPr>
          <a:lstStyle/>
          <a:p>
            <a:pPr marL="457200" indent="-457200">
              <a:buClr>
                <a:schemeClr val="bg1">
                  <a:lumMod val="50000"/>
                </a:schemeClr>
              </a:buClr>
              <a:buFont typeface="Arial" panose="020B0604020202020204" pitchFamily="34" charset="0"/>
              <a:buChar char="•"/>
            </a:pPr>
            <a:r>
              <a:rPr lang="en-US" sz="2800" dirty="0" smtClean="0"/>
              <a:t>Double-parabolic feature forms, grows, and moves in time</a:t>
            </a:r>
            <a:endParaRPr lang="en-US" sz="2800" dirty="0"/>
          </a:p>
        </p:txBody>
      </p:sp>
      <p:sp>
        <p:nvSpPr>
          <p:cNvPr id="3" name="TextBox 2"/>
          <p:cNvSpPr txBox="1"/>
          <p:nvPr/>
        </p:nvSpPr>
        <p:spPr>
          <a:xfrm rot="16200000">
            <a:off x="-246749" y="5513030"/>
            <a:ext cx="1662114" cy="369332"/>
          </a:xfrm>
          <a:prstGeom prst="rect">
            <a:avLst/>
          </a:prstGeom>
          <a:noFill/>
        </p:spPr>
        <p:txBody>
          <a:bodyPr wrap="square" rtlCol="0">
            <a:spAutoFit/>
          </a:bodyPr>
          <a:lstStyle/>
          <a:p>
            <a:r>
              <a:rPr lang="en-US" dirty="0" smtClean="0"/>
              <a:t>Pixel Brightness</a:t>
            </a:r>
            <a:endParaRPr lang="en-US" dirty="0"/>
          </a:p>
        </p:txBody>
      </p:sp>
      <p:grpSp>
        <p:nvGrpSpPr>
          <p:cNvPr id="9" name="Group 8"/>
          <p:cNvGrpSpPr/>
          <p:nvPr/>
        </p:nvGrpSpPr>
        <p:grpSpPr>
          <a:xfrm>
            <a:off x="6441228" y="2049258"/>
            <a:ext cx="5481743" cy="4209200"/>
            <a:chOff x="6441228" y="2049258"/>
            <a:chExt cx="5481743" cy="4209200"/>
          </a:xfrm>
        </p:grpSpPr>
        <p:grpSp>
          <p:nvGrpSpPr>
            <p:cNvPr id="5" name="Group 4"/>
            <p:cNvGrpSpPr/>
            <p:nvPr/>
          </p:nvGrpSpPr>
          <p:grpSpPr>
            <a:xfrm>
              <a:off x="6441228" y="2147151"/>
              <a:ext cx="5481743" cy="4111307"/>
              <a:chOff x="6441228" y="1744815"/>
              <a:chExt cx="5481743" cy="411130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228" y="1744815"/>
                <a:ext cx="5481743" cy="4111307"/>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8297081" y="5332902"/>
                    <a:ext cx="1770036" cy="523220"/>
                  </a:xfrm>
                  <a:prstGeom prst="rect">
                    <a:avLst/>
                  </a:prstGeom>
                  <a:noFill/>
                </p:spPr>
                <p:txBody>
                  <a:bodyPr wrap="none" rtlCol="0">
                    <a:spAutoFit/>
                  </a:bodyPr>
                  <a:lstStyle/>
                  <a:p>
                    <a:r>
                      <a:rPr lang="en-US" sz="2800" dirty="0" smtClean="0"/>
                      <a:t>t </a:t>
                    </a:r>
                    <a14:m>
                      <m:oMath xmlns:m="http://schemas.openxmlformats.org/officeDocument/2006/math">
                        <m:r>
                          <a:rPr lang="en-US" sz="2800" b="0" i="1" smtClean="0">
                            <a:latin typeface="Cambria Math" panose="02040503050406030204" pitchFamily="18" charset="0"/>
                          </a:rPr>
                          <m:t>~</m:t>
                        </m:r>
                      </m:oMath>
                    </a14:m>
                    <a:r>
                      <a:rPr lang="en-US" sz="2800" dirty="0" smtClean="0"/>
                      <a:t> 0.742 s</a:t>
                    </a:r>
                    <a:endParaRPr lang="en-US"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8297081" y="5332902"/>
                    <a:ext cx="1770036" cy="523220"/>
                  </a:xfrm>
                  <a:prstGeom prst="rect">
                    <a:avLst/>
                  </a:prstGeom>
                  <a:blipFill rotWithShape="0">
                    <a:blip r:embed="rId7"/>
                    <a:stretch>
                      <a:fillRect l="-6897" t="-11628" r="-6552" b="-32558"/>
                    </a:stretch>
                  </a:blipFill>
                </p:spPr>
                <p:txBody>
                  <a:bodyPr/>
                  <a:lstStyle/>
                  <a:p>
                    <a:r>
                      <a:rPr lang="en-US">
                        <a:noFill/>
                      </a:rPr>
                      <a:t> </a:t>
                    </a:r>
                  </a:p>
                </p:txBody>
              </p:sp>
            </mc:Fallback>
          </mc:AlternateContent>
        </p:grpSp>
        <p:sp>
          <p:nvSpPr>
            <p:cNvPr id="8" name="TextBox 7"/>
            <p:cNvSpPr txBox="1"/>
            <p:nvPr/>
          </p:nvSpPr>
          <p:spPr>
            <a:xfrm>
              <a:off x="7774662" y="2049258"/>
              <a:ext cx="2814873" cy="523220"/>
            </a:xfrm>
            <a:prstGeom prst="rect">
              <a:avLst/>
            </a:prstGeom>
            <a:noFill/>
          </p:spPr>
          <p:txBody>
            <a:bodyPr wrap="none" rtlCol="0">
              <a:spAutoFit/>
            </a:bodyPr>
            <a:lstStyle/>
            <a:p>
              <a:r>
                <a:rPr lang="en-US" sz="2800" dirty="0" smtClean="0"/>
                <a:t>(Corrected Image)</a:t>
              </a:r>
              <a:endParaRPr lang="en-US" sz="2800" dirty="0"/>
            </a:p>
          </p:txBody>
        </p:sp>
      </p:grpSp>
      <p:sp>
        <p:nvSpPr>
          <p:cNvPr id="10" name="TextBox 9"/>
          <p:cNvSpPr txBox="1"/>
          <p:nvPr/>
        </p:nvSpPr>
        <p:spPr>
          <a:xfrm>
            <a:off x="10296144" y="6196640"/>
            <a:ext cx="958789" cy="523220"/>
          </a:xfrm>
          <a:prstGeom prst="rect">
            <a:avLst/>
          </a:prstGeom>
          <a:noFill/>
        </p:spPr>
        <p:txBody>
          <a:bodyPr wrap="none" rtlCol="0">
            <a:spAutoFit/>
          </a:bodyPr>
          <a:lstStyle/>
          <a:p>
            <a:r>
              <a:rPr lang="en-US" sz="2800" b="1" dirty="0" smtClean="0">
                <a:solidFill>
                  <a:schemeClr val="accent2"/>
                </a:solidFill>
              </a:rPr>
              <a:t>Right</a:t>
            </a:r>
            <a:endParaRPr lang="en-US" sz="2800" b="1" dirty="0">
              <a:solidFill>
                <a:schemeClr val="accent2"/>
              </a:solidFill>
            </a:endParaRPr>
          </a:p>
        </p:txBody>
      </p:sp>
      <p:sp>
        <p:nvSpPr>
          <p:cNvPr id="14" name="TextBox 13"/>
          <p:cNvSpPr txBox="1"/>
          <p:nvPr/>
        </p:nvSpPr>
        <p:spPr>
          <a:xfrm>
            <a:off x="7313745" y="6196640"/>
            <a:ext cx="754309" cy="523220"/>
          </a:xfrm>
          <a:prstGeom prst="rect">
            <a:avLst/>
          </a:prstGeom>
          <a:noFill/>
        </p:spPr>
        <p:txBody>
          <a:bodyPr wrap="none" rtlCol="0">
            <a:spAutoFit/>
          </a:bodyPr>
          <a:lstStyle/>
          <a:p>
            <a:r>
              <a:rPr lang="en-US" sz="2800" b="1" dirty="0" smtClean="0">
                <a:solidFill>
                  <a:srgbClr val="7030A0"/>
                </a:solidFill>
              </a:rPr>
              <a:t>Left</a:t>
            </a:r>
            <a:endParaRPr lang="en-US" sz="2800" b="1" dirty="0">
              <a:solidFill>
                <a:srgbClr val="7030A0"/>
              </a:solidFill>
            </a:endParaRPr>
          </a:p>
        </p:txBody>
      </p:sp>
      <p:sp>
        <p:nvSpPr>
          <p:cNvPr id="17" name="Slide Number Placeholder 16"/>
          <p:cNvSpPr>
            <a:spLocks noGrp="1"/>
          </p:cNvSpPr>
          <p:nvPr>
            <p:ph type="sldNum" sz="quarter" idx="12"/>
          </p:nvPr>
        </p:nvSpPr>
        <p:spPr/>
        <p:txBody>
          <a:bodyPr/>
          <a:lstStyle/>
          <a:p>
            <a:r>
              <a:rPr lang="en-US" dirty="0" smtClean="0"/>
              <a:t>41</a:t>
            </a:r>
            <a:endParaRPr lang="en-US" dirty="0"/>
          </a:p>
        </p:txBody>
      </p:sp>
      <p:sp>
        <p:nvSpPr>
          <p:cNvPr id="18" name="Date Placeholder 1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6573602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5985"/>
          <a:stretch/>
        </p:blipFill>
        <p:spPr>
          <a:xfrm>
            <a:off x="182992" y="2560566"/>
            <a:ext cx="5333333" cy="3760604"/>
          </a:xfrm>
        </p:spPr>
      </p:pic>
      <p:sp>
        <p:nvSpPr>
          <p:cNvPr id="4" name="Title 3"/>
          <p:cNvSpPr>
            <a:spLocks noGrp="1"/>
          </p:cNvSpPr>
          <p:nvPr>
            <p:ph type="title"/>
          </p:nvPr>
        </p:nvSpPr>
        <p:spPr/>
        <p:txBody>
          <a:bodyPr>
            <a:normAutofit/>
          </a:bodyPr>
          <a:lstStyle/>
          <a:p>
            <a:r>
              <a:rPr lang="en-US" dirty="0" smtClean="0"/>
              <a:t>Good agreement between SOFT and experiment</a:t>
            </a:r>
            <a:endParaRPr lang="en-US" dirty="0"/>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16325" y="3377553"/>
            <a:ext cx="1419944" cy="1417776"/>
          </a:xfrm>
        </p:spPr>
      </p:pic>
      <p:sp>
        <p:nvSpPr>
          <p:cNvPr id="18" name="TextBox 17"/>
          <p:cNvSpPr txBox="1"/>
          <p:nvPr/>
        </p:nvSpPr>
        <p:spPr>
          <a:xfrm>
            <a:off x="5762868" y="2854333"/>
            <a:ext cx="926857" cy="523220"/>
          </a:xfrm>
          <a:prstGeom prst="rect">
            <a:avLst/>
          </a:prstGeom>
          <a:noFill/>
        </p:spPr>
        <p:txBody>
          <a:bodyPr wrap="none" rtlCol="0">
            <a:spAutoFit/>
          </a:bodyPr>
          <a:lstStyle/>
          <a:p>
            <a:r>
              <a:rPr lang="en-US" sz="2800" dirty="0" smtClean="0"/>
              <a:t>SOFT</a:t>
            </a:r>
            <a:endParaRPr lang="en-US" sz="2800" dirty="0"/>
          </a:p>
        </p:txBody>
      </p:sp>
      <p:sp>
        <p:nvSpPr>
          <p:cNvPr id="19" name="TextBox 18"/>
          <p:cNvSpPr txBox="1"/>
          <p:nvPr/>
        </p:nvSpPr>
        <p:spPr>
          <a:xfrm>
            <a:off x="9897989" y="959822"/>
            <a:ext cx="1649619" cy="954107"/>
          </a:xfrm>
          <a:prstGeom prst="rect">
            <a:avLst/>
          </a:prstGeom>
          <a:noFill/>
        </p:spPr>
        <p:txBody>
          <a:bodyPr wrap="none" rtlCol="0">
            <a:spAutoFit/>
          </a:bodyPr>
          <a:lstStyle/>
          <a:p>
            <a:pPr algn="ctr"/>
            <a:r>
              <a:rPr lang="en-US" sz="2800" dirty="0" smtClean="0"/>
              <a:t>Magnetic</a:t>
            </a:r>
          </a:p>
          <a:p>
            <a:pPr algn="ctr"/>
            <a:r>
              <a:rPr lang="en-US" sz="2800" dirty="0" smtClean="0"/>
              <a:t>Geometry</a:t>
            </a:r>
            <a:endParaRPr lang="en-US" sz="2800" dirty="0"/>
          </a:p>
        </p:txBody>
      </p:sp>
      <p:sp>
        <p:nvSpPr>
          <p:cNvPr id="21" name="TextBox 20"/>
          <p:cNvSpPr txBox="1"/>
          <p:nvPr/>
        </p:nvSpPr>
        <p:spPr>
          <a:xfrm>
            <a:off x="7790281" y="1481830"/>
            <a:ext cx="1005468" cy="523220"/>
          </a:xfrm>
          <a:prstGeom prst="rect">
            <a:avLst/>
          </a:prstGeom>
          <a:noFill/>
        </p:spPr>
        <p:txBody>
          <a:bodyPr wrap="none" rtlCol="0">
            <a:spAutoFit/>
          </a:bodyPr>
          <a:lstStyle/>
          <a:p>
            <a:pPr algn="ctr"/>
            <a:r>
              <a:rPr lang="en-US" sz="2800" dirty="0" smtClean="0"/>
              <a:t>CODE</a:t>
            </a:r>
            <a:endParaRPr lang="en-US" sz="2800" dirty="0"/>
          </a:p>
        </p:txBody>
      </p:sp>
      <p:sp>
        <p:nvSpPr>
          <p:cNvPr id="22" name="TextBox 21"/>
          <p:cNvSpPr txBox="1"/>
          <p:nvPr/>
        </p:nvSpPr>
        <p:spPr>
          <a:xfrm>
            <a:off x="8806256" y="3424721"/>
            <a:ext cx="696024" cy="1323439"/>
          </a:xfrm>
          <a:prstGeom prst="rect">
            <a:avLst/>
          </a:prstGeom>
          <a:noFill/>
        </p:spPr>
        <p:txBody>
          <a:bodyPr wrap="none" rtlCol="0">
            <a:spAutoFit/>
          </a:bodyPr>
          <a:lstStyle/>
          <a:p>
            <a:pPr algn="ctr"/>
            <a:r>
              <a:rPr lang="en-US" sz="8000" dirty="0" smtClean="0"/>
              <a:t>+</a:t>
            </a:r>
            <a:endParaRPr lang="en-US" sz="8000" dirty="0"/>
          </a:p>
        </p:txBody>
      </p:sp>
      <p:sp>
        <p:nvSpPr>
          <p:cNvPr id="23" name="TextBox 22"/>
          <p:cNvSpPr txBox="1"/>
          <p:nvPr/>
        </p:nvSpPr>
        <p:spPr>
          <a:xfrm>
            <a:off x="7000393" y="3637820"/>
            <a:ext cx="862737" cy="923330"/>
          </a:xfrm>
          <a:prstGeom prst="rect">
            <a:avLst/>
          </a:prstGeom>
          <a:noFill/>
        </p:spPr>
        <p:txBody>
          <a:bodyPr wrap="none" rtlCol="0">
            <a:spAutoFit/>
          </a:bodyPr>
          <a:lstStyle/>
          <a:p>
            <a:pPr algn="ctr"/>
            <a:r>
              <a:rPr lang="en-US" sz="5400" dirty="0" smtClean="0">
                <a:sym typeface="Wingdings" panose="05000000000000000000" pitchFamily="2" charset="2"/>
              </a:rPr>
              <a:t></a:t>
            </a:r>
            <a:endParaRPr lang="en-US" sz="5400" dirty="0"/>
          </a:p>
        </p:txBody>
      </p:sp>
      <p:sp>
        <p:nvSpPr>
          <p:cNvPr id="24" name="TextBox 23"/>
          <p:cNvSpPr txBox="1"/>
          <p:nvPr/>
        </p:nvSpPr>
        <p:spPr>
          <a:xfrm>
            <a:off x="266700" y="1018122"/>
            <a:ext cx="9235580" cy="1384995"/>
          </a:xfrm>
          <a:prstGeom prst="rect">
            <a:avLst/>
          </a:prstGeom>
          <a:noFill/>
        </p:spPr>
        <p:txBody>
          <a:bodyPr wrap="square" rtlCol="0">
            <a:spAutoFit/>
          </a:bodyPr>
          <a:lstStyle/>
          <a:p>
            <a:pPr marL="285750" indent="-285750">
              <a:buClr>
                <a:schemeClr val="bg1">
                  <a:lumMod val="50000"/>
                </a:schemeClr>
              </a:buClr>
              <a:buFont typeface="Arial" panose="020B0604020202020204" pitchFamily="34" charset="0"/>
              <a:buChar char="•"/>
            </a:pPr>
            <a:r>
              <a:rPr lang="en-US" sz="2800" dirty="0" smtClean="0"/>
              <a:t>Uses uniform spatial/radial profile (shaded) </a:t>
            </a:r>
          </a:p>
          <a:p>
            <a:pPr marL="285750" indent="-285750">
              <a:buClr>
                <a:schemeClr val="bg1">
                  <a:lumMod val="50000"/>
                </a:schemeClr>
              </a:buClr>
              <a:buFont typeface="Arial" panose="020B0604020202020204" pitchFamily="34" charset="0"/>
              <a:buChar char="•"/>
            </a:pPr>
            <a:r>
              <a:rPr lang="en-US" sz="2800" dirty="0" smtClean="0"/>
              <a:t>Produces very similar parabolic structure</a:t>
            </a:r>
          </a:p>
          <a:p>
            <a:pPr marL="285750" indent="-285750">
              <a:buClr>
                <a:schemeClr val="bg1">
                  <a:lumMod val="50000"/>
                </a:schemeClr>
              </a:buClr>
              <a:buFont typeface="Arial" panose="020B0604020202020204" pitchFamily="34" charset="0"/>
              <a:buChar char="•"/>
            </a:pPr>
            <a:r>
              <a:rPr lang="en-US" sz="2800" dirty="0" smtClean="0"/>
              <a:t>Does not yet capture double feature</a:t>
            </a:r>
            <a:endParaRPr lang="en-US" sz="2800" dirty="0"/>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5232" t="26670" r="17491" b="41567"/>
          <a:stretch/>
        </p:blipFill>
        <p:spPr>
          <a:xfrm rot="5400000">
            <a:off x="6139374" y="3740452"/>
            <a:ext cx="4311192" cy="678466"/>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8217" t="7066" r="13928" b="10800"/>
          <a:stretch/>
        </p:blipFill>
        <p:spPr>
          <a:xfrm>
            <a:off x="9633296" y="1913929"/>
            <a:ext cx="2179003" cy="4315968"/>
          </a:xfrm>
          <a:prstGeom prst="rect">
            <a:avLst/>
          </a:prstGeom>
        </p:spPr>
      </p:pic>
      <p:sp>
        <p:nvSpPr>
          <p:cNvPr id="8" name="Slide Number Placeholder 7"/>
          <p:cNvSpPr>
            <a:spLocks noGrp="1"/>
          </p:cNvSpPr>
          <p:nvPr>
            <p:ph type="sldNum" sz="quarter" idx="12"/>
          </p:nvPr>
        </p:nvSpPr>
        <p:spPr/>
        <p:txBody>
          <a:bodyPr/>
          <a:lstStyle/>
          <a:p>
            <a:r>
              <a:rPr lang="en-US" dirty="0" smtClean="0"/>
              <a:t>42</a:t>
            </a:r>
            <a:endParaRPr lang="en-US" dirty="0"/>
          </a:p>
        </p:txBody>
      </p:sp>
      <p:sp>
        <p:nvSpPr>
          <p:cNvPr id="9" name="Date Placeholder 8"/>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7468980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Good agreement between SOFT and experiment</a:t>
            </a:r>
          </a:p>
        </p:txBody>
      </p:sp>
      <p:grpSp>
        <p:nvGrpSpPr>
          <p:cNvPr id="16" name="Group 15"/>
          <p:cNvGrpSpPr/>
          <p:nvPr/>
        </p:nvGrpSpPr>
        <p:grpSpPr>
          <a:xfrm>
            <a:off x="5921227" y="1273293"/>
            <a:ext cx="6260105" cy="5177942"/>
            <a:chOff x="5921227" y="1273293"/>
            <a:chExt cx="6260105" cy="5177942"/>
          </a:xfrm>
        </p:grpSpPr>
        <p:sp>
          <p:nvSpPr>
            <p:cNvPr id="9" name="Rectangle 8"/>
            <p:cNvSpPr>
              <a:spLocks noChangeAspect="1"/>
            </p:cNvSpPr>
            <p:nvPr/>
          </p:nvSpPr>
          <p:spPr>
            <a:xfrm rot="21362792">
              <a:off x="6083747" y="1679067"/>
              <a:ext cx="5944093" cy="4514287"/>
            </a:xfrm>
            <a:prstGeom prst="rect">
              <a:avLst/>
            </a:prstGeom>
            <a:blipFill dpi="0" rotWithShape="1">
              <a:blip r:embed="rId2"/>
              <a:srcRect/>
              <a:stretch>
                <a:fillRect l="-33310" t="-53897" r="-22686" b="-515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35197" y="1273293"/>
              <a:ext cx="6098307" cy="628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83025" y="5822576"/>
              <a:ext cx="6098307" cy="628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21227" y="1833090"/>
              <a:ext cx="293391" cy="420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882608" y="1634624"/>
              <a:ext cx="293692" cy="420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330"/>
          <a:stretch/>
        </p:blipFill>
        <p:spPr>
          <a:xfrm>
            <a:off x="256032" y="1574442"/>
            <a:ext cx="5961380" cy="4577715"/>
          </a:xfrm>
        </p:spPr>
      </p:pic>
      <p:sp>
        <p:nvSpPr>
          <p:cNvPr id="17" name="TextBox 16"/>
          <p:cNvSpPr txBox="1"/>
          <p:nvPr/>
        </p:nvSpPr>
        <p:spPr>
          <a:xfrm>
            <a:off x="10998443" y="1513853"/>
            <a:ext cx="926857" cy="523220"/>
          </a:xfrm>
          <a:prstGeom prst="rect">
            <a:avLst/>
          </a:prstGeom>
          <a:noFill/>
        </p:spPr>
        <p:txBody>
          <a:bodyPr wrap="none" rtlCol="0">
            <a:spAutoFit/>
          </a:bodyPr>
          <a:lstStyle/>
          <a:p>
            <a:r>
              <a:rPr lang="en-US" sz="2800" dirty="0" smtClean="0"/>
              <a:t>SOFT</a:t>
            </a:r>
            <a:endParaRPr lang="en-US" sz="2800" dirty="0"/>
          </a:p>
        </p:txBody>
      </p:sp>
      <p:sp>
        <p:nvSpPr>
          <p:cNvPr id="3" name="Slide Number Placeholder 2"/>
          <p:cNvSpPr>
            <a:spLocks noGrp="1"/>
          </p:cNvSpPr>
          <p:nvPr>
            <p:ph type="sldNum" sz="quarter" idx="12"/>
          </p:nvPr>
        </p:nvSpPr>
        <p:spPr/>
        <p:txBody>
          <a:bodyPr/>
          <a:lstStyle/>
          <a:p>
            <a:r>
              <a:rPr lang="en-US" dirty="0" smtClean="0"/>
              <a:t>43</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8321973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Good agreement between experiment and SOFT</a:t>
            </a:r>
            <a:endParaRPr lang="en-US" dirty="0"/>
          </a:p>
        </p:txBody>
      </p:sp>
      <p:pic>
        <p:nvPicPr>
          <p:cNvPr id="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b="5985"/>
          <a:stretch/>
        </p:blipFill>
        <p:spPr>
          <a:xfrm>
            <a:off x="266700" y="1301546"/>
            <a:ext cx="7168784" cy="50548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385" y="1936620"/>
            <a:ext cx="4023272" cy="4052964"/>
          </a:xfrm>
          <a:prstGeom prst="rect">
            <a:avLst/>
          </a:prstGeom>
        </p:spPr>
      </p:pic>
      <p:sp>
        <p:nvSpPr>
          <p:cNvPr id="7" name="TextBox 6"/>
          <p:cNvSpPr txBox="1"/>
          <p:nvPr/>
        </p:nvSpPr>
        <p:spPr>
          <a:xfrm>
            <a:off x="10836356" y="1936620"/>
            <a:ext cx="1040202" cy="461665"/>
          </a:xfrm>
          <a:prstGeom prst="rect">
            <a:avLst/>
          </a:prstGeom>
          <a:noFill/>
        </p:spPr>
        <p:txBody>
          <a:bodyPr wrap="square" rtlCol="0">
            <a:spAutoFit/>
          </a:bodyPr>
          <a:lstStyle/>
          <a:p>
            <a:r>
              <a:rPr lang="en-US" sz="2400" b="1" dirty="0" smtClean="0">
                <a:solidFill>
                  <a:schemeClr val="bg1"/>
                </a:solidFill>
              </a:rPr>
              <a:t>SOFT</a:t>
            </a:r>
            <a:endParaRPr lang="en-US" sz="2400" b="1" dirty="0">
              <a:solidFill>
                <a:schemeClr val="bg1"/>
              </a:solidFill>
            </a:endParaRPr>
          </a:p>
        </p:txBody>
      </p:sp>
      <p:sp>
        <p:nvSpPr>
          <p:cNvPr id="9" name="Slide Number Placeholder 8"/>
          <p:cNvSpPr>
            <a:spLocks noGrp="1"/>
          </p:cNvSpPr>
          <p:nvPr>
            <p:ph type="sldNum" sz="quarter" idx="12"/>
          </p:nvPr>
        </p:nvSpPr>
        <p:spPr/>
        <p:txBody>
          <a:bodyPr/>
          <a:lstStyle/>
          <a:p>
            <a:r>
              <a:rPr lang="en-US" dirty="0" smtClean="0"/>
              <a:t>44</a:t>
            </a:r>
            <a:endParaRPr lang="en-US" dirty="0"/>
          </a:p>
        </p:txBody>
      </p:sp>
      <p:sp>
        <p:nvSpPr>
          <p:cNvPr id="10" name="Date Placeholder 9"/>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4020713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2_video_display_11608240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5125"/>
          <a:stretch/>
        </p:blipFill>
        <p:spPr>
          <a:xfrm>
            <a:off x="1516368" y="0"/>
            <a:ext cx="9159265" cy="6858000"/>
          </a:xfrm>
          <a:prstGeom prst="rect">
            <a:avLst/>
          </a:prstGeom>
        </p:spPr>
      </p:pic>
      <p:sp>
        <p:nvSpPr>
          <p:cNvPr id="6" name="Slide Number Placeholder 5"/>
          <p:cNvSpPr>
            <a:spLocks noGrp="1"/>
          </p:cNvSpPr>
          <p:nvPr>
            <p:ph type="sldNum" sz="quarter" idx="12"/>
          </p:nvPr>
        </p:nvSpPr>
        <p:spPr/>
        <p:txBody>
          <a:bodyPr/>
          <a:lstStyle/>
          <a:p>
            <a:r>
              <a:rPr lang="en-US" dirty="0" smtClean="0"/>
              <a:t>4</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022247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Entry video</a:t>
            </a:r>
            <a:endParaRPr lang="en-US" dirty="0"/>
          </a:p>
        </p:txBody>
      </p:sp>
      <p:sp>
        <p:nvSpPr>
          <p:cNvPr id="6" name="Slide Number Placeholder 5"/>
          <p:cNvSpPr>
            <a:spLocks noGrp="1"/>
          </p:cNvSpPr>
          <p:nvPr>
            <p:ph type="sldNum" sz="quarter" idx="12"/>
          </p:nvPr>
        </p:nvSpPr>
        <p:spPr/>
        <p:txBody>
          <a:bodyPr/>
          <a:lstStyle/>
          <a:p>
            <a:r>
              <a:rPr lang="en-US" dirty="0" smtClean="0"/>
              <a:t>45</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710186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_tinguelyCModVVEntry">
            <a:hlinkClick r:id="" action="ppaction://media"/>
          </p:cNvPr>
          <p:cNvPicPr>
            <a:picLocks noChangeAspect="1"/>
          </p:cNvPicPr>
          <p:nvPr>
            <a:videoFile r:link="rId1"/>
            <p:extLst>
              <p:ext uri="{DAA4B4D4-6D71-4841-9C94-3DE7FCFB9230}">
                <p14:media xmlns:p14="http://schemas.microsoft.com/office/powerpoint/2010/main" r:embed="rId2">
                  <p14:trim st="3840" end="11270"/>
                </p14:media>
              </p:ext>
            </p:extLst>
          </p:nvPr>
        </p:nvPicPr>
        <p:blipFill>
          <a:blip r:embed="rId4"/>
          <a:stretch>
            <a:fillRect/>
          </a:stretch>
        </p:blipFill>
        <p:spPr>
          <a:xfrm>
            <a:off x="4167188" y="0"/>
            <a:ext cx="3857625" cy="6858000"/>
          </a:xfrm>
          <a:prstGeom prst="rect">
            <a:avLst/>
          </a:prstGeom>
        </p:spPr>
      </p:pic>
      <p:sp>
        <p:nvSpPr>
          <p:cNvPr id="6" name="Slide Number Placeholder 5"/>
          <p:cNvSpPr>
            <a:spLocks noGrp="1"/>
          </p:cNvSpPr>
          <p:nvPr>
            <p:ph type="sldNum" sz="quarter" idx="12"/>
          </p:nvPr>
        </p:nvSpPr>
        <p:spPr/>
        <p:txBody>
          <a:bodyPr/>
          <a:lstStyle/>
          <a:p>
            <a:r>
              <a:rPr lang="en-US" dirty="0" smtClean="0"/>
              <a:t>45</a:t>
            </a:r>
            <a:endParaRPr lang="en-US" dirty="0"/>
          </a:p>
        </p:txBody>
      </p:sp>
      <p:sp>
        <p:nvSpPr>
          <p:cNvPr id="7" name="Date Placeholder 6"/>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694755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9388">
                <p:cTn id="7"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0" y="1156446"/>
            <a:ext cx="11658600" cy="5565029"/>
          </a:xfrm>
        </p:spPr>
        <p:txBody>
          <a:bodyPr>
            <a:normAutofit/>
          </a:bodyPr>
          <a:lstStyle/>
          <a:p>
            <a:pPr>
              <a:buClr>
                <a:schemeClr val="bg1">
                  <a:lumMod val="50000"/>
                </a:schemeClr>
              </a:buClr>
            </a:pPr>
            <a:r>
              <a:rPr lang="en-US" dirty="0" smtClean="0"/>
              <a:t>Visible images of synchrotron emission can provide useful information of the spatial distribution and evolution of REs</a:t>
            </a:r>
          </a:p>
          <a:p>
            <a:pPr>
              <a:buClr>
                <a:schemeClr val="bg1">
                  <a:lumMod val="50000"/>
                </a:schemeClr>
              </a:buClr>
            </a:pPr>
            <a:r>
              <a:rPr lang="en-US" dirty="0" smtClean="0"/>
              <a:t>New synthetic camera diagnostic SOFT (with inputs from momentum space solver CODE) shows promise in reproducing experimental synchrotron images</a:t>
            </a:r>
          </a:p>
          <a:p>
            <a:pPr>
              <a:buClr>
                <a:schemeClr val="bg1">
                  <a:lumMod val="50000"/>
                </a:schemeClr>
              </a:buClr>
            </a:pPr>
            <a:r>
              <a:rPr lang="en-US" dirty="0" smtClean="0"/>
              <a:t>However, the apparent lack of a unique solution makes it difficult to solve the inverse problem and requires us to solve the forward problem (simulations)</a:t>
            </a:r>
          </a:p>
          <a:p>
            <a:pPr>
              <a:buClr>
                <a:schemeClr val="bg1">
                  <a:lumMod val="50000"/>
                </a:schemeClr>
              </a:buClr>
            </a:pPr>
            <a:r>
              <a:rPr lang="en-US" dirty="0" smtClean="0"/>
              <a:t>Momentum and real space evolutions of REs are coupled as plasma parameters vary in space, so a coupled solver will likely be needed</a:t>
            </a:r>
          </a:p>
          <a:p>
            <a:pPr>
              <a:buClr>
                <a:schemeClr val="bg1">
                  <a:lumMod val="50000"/>
                </a:schemeClr>
              </a:buClr>
            </a:pPr>
            <a:r>
              <a:rPr lang="en-US" dirty="0" smtClean="0"/>
              <a:t>Future work will utilize SOFT’s capability to include varying spatial profiles of different RE energy distributions</a:t>
            </a:r>
          </a:p>
        </p:txBody>
      </p:sp>
      <p:sp>
        <p:nvSpPr>
          <p:cNvPr id="4" name="Title 3"/>
          <p:cNvSpPr>
            <a:spLocks noGrp="1"/>
          </p:cNvSpPr>
          <p:nvPr>
            <p:ph type="title"/>
          </p:nvPr>
        </p:nvSpPr>
        <p:spPr/>
        <p:txBody>
          <a:bodyPr/>
          <a:lstStyle/>
          <a:p>
            <a:r>
              <a:rPr lang="en-US" dirty="0" smtClean="0"/>
              <a:t>Summary, part 2</a:t>
            </a:r>
            <a:endParaRPr lang="en-US" dirty="0"/>
          </a:p>
        </p:txBody>
      </p:sp>
      <p:sp>
        <p:nvSpPr>
          <p:cNvPr id="7" name="Slide Number Placeholder 6"/>
          <p:cNvSpPr>
            <a:spLocks noGrp="1"/>
          </p:cNvSpPr>
          <p:nvPr>
            <p:ph type="sldNum" sz="quarter" idx="12"/>
          </p:nvPr>
        </p:nvSpPr>
        <p:spPr/>
        <p:txBody>
          <a:bodyPr/>
          <a:lstStyle/>
          <a:p>
            <a:r>
              <a:rPr lang="en-US" dirty="0" smtClean="0"/>
              <a:t>46</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174454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266702" y="1371600"/>
                <a:ext cx="7972042" cy="4531042"/>
              </a:xfrm>
            </p:spPr>
            <p:txBody>
              <a:bodyPr/>
              <a:lstStyle/>
              <a:p>
                <a:pPr marL="0" indent="0">
                  <a:lnSpc>
                    <a:spcPct val="100000"/>
                  </a:lnSpc>
                  <a:buNone/>
                </a:pPr>
                <a:r>
                  <a:rPr lang="en-US" dirty="0" smtClean="0">
                    <a:sym typeface="Wingdings" panose="05000000000000000000" pitchFamily="2" charset="2"/>
                  </a:rPr>
                  <a:t>R</a:t>
                </a:r>
                <a:r>
                  <a:rPr lang="en-US" dirty="0" smtClean="0"/>
                  <a:t>unaway electrons (REs):</a:t>
                </a:r>
                <a:endParaRPr lang="en-US" dirty="0"/>
              </a:p>
              <a:p>
                <a:pPr lvl="1">
                  <a:lnSpc>
                    <a:spcPct val="100000"/>
                  </a:lnSpc>
                  <a:buClr>
                    <a:schemeClr val="bg1">
                      <a:lumMod val="50000"/>
                    </a:schemeClr>
                  </a:buClr>
                </a:pPr>
                <a:r>
                  <a:rPr lang="en-US" sz="2800" dirty="0"/>
                  <a:t>Energies </a:t>
                </a:r>
                <a14:m>
                  <m:oMath xmlns:m="http://schemas.openxmlformats.org/officeDocument/2006/math">
                    <m:r>
                      <a:rPr lang="en-US" sz="2800" i="1">
                        <a:latin typeface="Cambria Math" panose="02040503050406030204" pitchFamily="18" charset="0"/>
                        <a:ea typeface="Cambria Math" panose="02040503050406030204" pitchFamily="18" charset="0"/>
                      </a:rPr>
                      <m:t>&gt;</m:t>
                    </m:r>
                  </m:oMath>
                </a14:m>
                <a:r>
                  <a:rPr lang="en-US" sz="2800" dirty="0" smtClean="0"/>
                  <a:t> 10 </a:t>
                </a:r>
                <a:r>
                  <a:rPr lang="en-US" sz="2800" dirty="0"/>
                  <a:t>MeV</a:t>
                </a:r>
              </a:p>
              <a:p>
                <a:pPr lvl="1">
                  <a:lnSpc>
                    <a:spcPct val="100000"/>
                  </a:lnSpc>
                  <a:buClr>
                    <a:schemeClr val="bg1">
                      <a:lumMod val="50000"/>
                    </a:schemeClr>
                  </a:buClr>
                </a:pPr>
                <a:r>
                  <a:rPr lang="en-US" sz="2800" dirty="0" smtClean="0">
                    <a:sym typeface="Wingdings" panose="05000000000000000000" pitchFamily="2" charset="2"/>
                  </a:rPr>
                  <a:t>In C-Mod, I</a:t>
                </a:r>
                <a:r>
                  <a:rPr lang="en-US" sz="2800" baseline="-25000" dirty="0" smtClean="0">
                    <a:sym typeface="Wingdings" panose="05000000000000000000" pitchFamily="2" charset="2"/>
                  </a:rPr>
                  <a:t>RE</a:t>
                </a:r>
                <a:r>
                  <a:rPr lang="en-US" sz="2800" dirty="0" smtClean="0">
                    <a:sym typeface="Wingdings" panose="05000000000000000000" pitchFamily="2" charset="2"/>
                  </a:rPr>
                  <a:t> &lt;&lt; I</a:t>
                </a:r>
                <a:r>
                  <a:rPr lang="en-US" sz="2800" baseline="-25000" dirty="0" smtClean="0">
                    <a:sym typeface="Wingdings" panose="05000000000000000000" pitchFamily="2" charset="2"/>
                  </a:rPr>
                  <a:t>P</a:t>
                </a:r>
                <a:r>
                  <a:rPr lang="en-US" sz="2800" dirty="0" smtClean="0">
                    <a:sym typeface="Wingdings" panose="05000000000000000000" pitchFamily="2" charset="2"/>
                  </a:rPr>
                  <a:t> during plasma flattop</a:t>
                </a:r>
              </a:p>
              <a:p>
                <a:pPr lvl="1">
                  <a:lnSpc>
                    <a:spcPct val="100000"/>
                  </a:lnSpc>
                  <a:buClr>
                    <a:schemeClr val="bg1">
                      <a:lumMod val="50000"/>
                    </a:schemeClr>
                  </a:buClr>
                </a:pPr>
                <a:r>
                  <a:rPr lang="en-US" sz="2800" dirty="0" smtClean="0">
                    <a:sym typeface="Wingdings" panose="05000000000000000000" pitchFamily="2" charset="2"/>
                  </a:rPr>
                  <a:t>Severely damage plasma-facing components</a:t>
                </a:r>
              </a:p>
              <a:p>
                <a:pPr lvl="1">
                  <a:lnSpc>
                    <a:spcPct val="100000"/>
                  </a:lnSpc>
                  <a:buClr>
                    <a:schemeClr val="bg1">
                      <a:lumMod val="50000"/>
                    </a:schemeClr>
                  </a:buClr>
                </a:pPr>
                <a:endParaRPr lang="en-US" sz="2800" dirty="0">
                  <a:sym typeface="Wingdings" panose="05000000000000000000" pitchFamily="2" charset="2"/>
                </a:endParaRPr>
              </a:p>
              <a:p>
                <a:pPr marL="0" indent="0">
                  <a:lnSpc>
                    <a:spcPct val="100000"/>
                  </a:lnSpc>
                  <a:buClr>
                    <a:schemeClr val="bg1">
                      <a:lumMod val="50000"/>
                    </a:schemeClr>
                  </a:buClr>
                  <a:buNone/>
                </a:pPr>
                <a:r>
                  <a:rPr lang="en-US" dirty="0">
                    <a:sym typeface="Wingdings" panose="05000000000000000000" pitchFamily="2" charset="2"/>
                  </a:rPr>
                  <a:t>It is necessary to understand </a:t>
                </a:r>
                <a:r>
                  <a:rPr lang="en-US" dirty="0" smtClean="0">
                    <a:sym typeface="Wingdings" panose="05000000000000000000" pitchFamily="2" charset="2"/>
                  </a:rPr>
                  <a:t>the evolution of REs in both momentum space </a:t>
                </a:r>
                <a:r>
                  <a:rPr lang="en-US" dirty="0">
                    <a:sym typeface="Wingdings" panose="05000000000000000000" pitchFamily="2" charset="2"/>
                  </a:rPr>
                  <a:t>and real space </a:t>
                </a:r>
                <a:r>
                  <a:rPr lang="en-US" dirty="0" smtClean="0">
                    <a:sym typeface="Wingdings" panose="05000000000000000000" pitchFamily="2" charset="2"/>
                  </a:rPr>
                  <a:t>to </a:t>
                </a:r>
                <a:r>
                  <a:rPr lang="en-US" dirty="0">
                    <a:sym typeface="Wingdings" panose="05000000000000000000" pitchFamily="2" charset="2"/>
                  </a:rPr>
                  <a:t>effectively avoid and mitigate </a:t>
                </a:r>
                <a:r>
                  <a:rPr lang="en-US" dirty="0" smtClean="0">
                    <a:sym typeface="Wingdings" panose="05000000000000000000" pitchFamily="2" charset="2"/>
                  </a:rPr>
                  <a:t>them.</a:t>
                </a:r>
                <a:endParaRPr lang="en-US" dirty="0">
                  <a:sym typeface="Wingdings" panose="05000000000000000000" pitchFamily="2" charset="2"/>
                </a:endParaRPr>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266702" y="1371600"/>
                <a:ext cx="7972042" cy="4531042"/>
              </a:xfrm>
              <a:blipFill rotWithShape="0">
                <a:blip r:embed="rId3"/>
                <a:stretch>
                  <a:fillRect l="-1606" t="-1211"/>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US" dirty="0" smtClean="0"/>
              <a:t>Motivation: Runaways can cause serious damage</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913" r="23652"/>
          <a:stretch/>
        </p:blipFill>
        <p:spPr>
          <a:xfrm>
            <a:off x="8357616" y="1117948"/>
            <a:ext cx="3347386" cy="5078465"/>
          </a:xfrm>
          <a:prstGeom prst="rect">
            <a:avLst/>
          </a:prstGeom>
          <a:ln>
            <a:noFill/>
          </a:ln>
        </p:spPr>
      </p:pic>
      <p:sp>
        <p:nvSpPr>
          <p:cNvPr id="7" name="Slide Number Placeholder 6"/>
          <p:cNvSpPr>
            <a:spLocks noGrp="1"/>
          </p:cNvSpPr>
          <p:nvPr>
            <p:ph type="sldNum" sz="quarter" idx="12"/>
          </p:nvPr>
        </p:nvSpPr>
        <p:spPr/>
        <p:txBody>
          <a:bodyPr/>
          <a:lstStyle/>
          <a:p>
            <a:r>
              <a:rPr lang="en-US" dirty="0" smtClean="0"/>
              <a:t>5</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2406003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Does synchrotron radiation limit REs maximum energy?</a:t>
            </a:r>
            <a:endParaRPr lang="en-US" dirty="0"/>
          </a:p>
        </p:txBody>
      </p:sp>
      <p:sp>
        <p:nvSpPr>
          <p:cNvPr id="13" name="TextBox 12"/>
          <p:cNvSpPr txBox="1"/>
          <p:nvPr/>
        </p:nvSpPr>
        <p:spPr>
          <a:xfrm>
            <a:off x="6767717" y="5956241"/>
            <a:ext cx="5124864" cy="400110"/>
          </a:xfrm>
          <a:prstGeom prst="rect">
            <a:avLst/>
          </a:prstGeom>
          <a:noFill/>
        </p:spPr>
        <p:txBody>
          <a:bodyPr wrap="none" rtlCol="0">
            <a:spAutoFit/>
          </a:bodyPr>
          <a:lstStyle/>
          <a:p>
            <a:pPr algn="r"/>
            <a:r>
              <a:rPr lang="en-US" sz="2000" dirty="0" smtClean="0"/>
              <a:t>I.M. </a:t>
            </a:r>
            <a:r>
              <a:rPr lang="en-US" sz="2000" dirty="0" err="1" smtClean="0"/>
              <a:t>Pankratov</a:t>
            </a:r>
            <a:r>
              <a:rPr lang="en-US" sz="2000" dirty="0" smtClean="0"/>
              <a:t>, Plasma Phys. Reports 25 (1999)</a:t>
            </a:r>
            <a:endParaRPr lang="en-US"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345" r="5294"/>
          <a:stretch/>
        </p:blipFill>
        <p:spPr>
          <a:xfrm>
            <a:off x="243839" y="1675871"/>
            <a:ext cx="5598161" cy="4005072"/>
          </a:xfrm>
          <a:prstGeom prst="rect">
            <a:avLst/>
          </a:prstGeom>
        </p:spPr>
      </p:pic>
      <p:sp>
        <p:nvSpPr>
          <p:cNvPr id="7" name="Slide Number Placeholder 6"/>
          <p:cNvSpPr>
            <a:spLocks noGrp="1"/>
          </p:cNvSpPr>
          <p:nvPr>
            <p:ph type="sldNum" sz="quarter" idx="12"/>
          </p:nvPr>
        </p:nvSpPr>
        <p:spPr/>
        <p:txBody>
          <a:bodyPr/>
          <a:lstStyle/>
          <a:p>
            <a:r>
              <a:rPr lang="en-US" dirty="0"/>
              <a:t>6</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331048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Does synchrotron radiation limit REs maximum energy?</a:t>
            </a:r>
            <a:endParaRPr lang="en-US" dirty="0"/>
          </a:p>
        </p:txBody>
      </p:sp>
      <p:sp>
        <p:nvSpPr>
          <p:cNvPr id="13" name="TextBox 12"/>
          <p:cNvSpPr txBox="1"/>
          <p:nvPr/>
        </p:nvSpPr>
        <p:spPr>
          <a:xfrm>
            <a:off x="6767717" y="5956241"/>
            <a:ext cx="5124864" cy="400110"/>
          </a:xfrm>
          <a:prstGeom prst="rect">
            <a:avLst/>
          </a:prstGeom>
          <a:noFill/>
        </p:spPr>
        <p:txBody>
          <a:bodyPr wrap="none" rtlCol="0">
            <a:spAutoFit/>
          </a:bodyPr>
          <a:lstStyle/>
          <a:p>
            <a:pPr algn="r"/>
            <a:r>
              <a:rPr lang="en-US" sz="2000" dirty="0" smtClean="0"/>
              <a:t>I.M. </a:t>
            </a:r>
            <a:r>
              <a:rPr lang="en-US" sz="2000" dirty="0" err="1" smtClean="0"/>
              <a:t>Pankratov</a:t>
            </a:r>
            <a:r>
              <a:rPr lang="en-US" sz="2000" dirty="0" smtClean="0"/>
              <a:t>, Plasma Phys. Reports 25 (1999)</a:t>
            </a:r>
            <a:endParaRPr lang="en-US" sz="20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6381" r="6475"/>
          <a:stretch/>
        </p:blipFill>
        <p:spPr>
          <a:xfrm>
            <a:off x="6181241" y="1675871"/>
            <a:ext cx="5577840" cy="40005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345" r="5294"/>
          <a:stretch/>
        </p:blipFill>
        <p:spPr>
          <a:xfrm>
            <a:off x="243839" y="1675871"/>
            <a:ext cx="5598161" cy="4005072"/>
          </a:xfrm>
          <a:prstGeom prst="rect">
            <a:avLst/>
          </a:prstGeom>
        </p:spPr>
      </p:pic>
      <p:sp>
        <p:nvSpPr>
          <p:cNvPr id="7" name="Slide Number Placeholder 6"/>
          <p:cNvSpPr>
            <a:spLocks noGrp="1"/>
          </p:cNvSpPr>
          <p:nvPr>
            <p:ph type="sldNum" sz="quarter" idx="12"/>
          </p:nvPr>
        </p:nvSpPr>
        <p:spPr/>
        <p:txBody>
          <a:bodyPr/>
          <a:lstStyle/>
          <a:p>
            <a:r>
              <a:rPr lang="en-US" dirty="0" smtClean="0"/>
              <a:t>6</a:t>
            </a:r>
            <a:endParaRPr lang="en-US" dirty="0"/>
          </a:p>
        </p:txBody>
      </p:sp>
      <p:sp>
        <p:nvSpPr>
          <p:cNvPr id="8" name="Date Placeholder 7"/>
          <p:cNvSpPr>
            <a:spLocks noGrp="1"/>
          </p:cNvSpPr>
          <p:nvPr>
            <p:ph type="dt" sz="half" idx="10"/>
          </p:nvPr>
        </p:nvSpPr>
        <p:spPr/>
        <p:txBody>
          <a:bodyPr/>
          <a:lstStyle/>
          <a:p>
            <a:r>
              <a:rPr lang="en-US" smtClean="0"/>
              <a:t>REM, June 2017</a:t>
            </a:r>
            <a:endParaRPr lang="en-US" dirty="0"/>
          </a:p>
        </p:txBody>
      </p:sp>
    </p:spTree>
    <p:extLst>
      <p:ext uri="{BB962C8B-B14F-4D97-AF65-F5344CB8AC3E}">
        <p14:creationId xmlns:p14="http://schemas.microsoft.com/office/powerpoint/2010/main" val="1139088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40263</TotalTime>
  <Words>2330</Words>
  <Application>Microsoft Office PowerPoint</Application>
  <PresentationFormat>Widescreen</PresentationFormat>
  <Paragraphs>438</Paragraphs>
  <Slides>62</Slides>
  <Notes>11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Calibri Light</vt:lpstr>
      <vt:lpstr>Cambria Math</vt:lpstr>
      <vt:lpstr>Wingdings</vt:lpstr>
      <vt:lpstr>Office Theme</vt:lpstr>
      <vt:lpstr> Synchrotron emission in Alcator C-Mod:  Spectra at three B-fields and visible camera images</vt:lpstr>
      <vt:lpstr>Outline</vt:lpstr>
      <vt:lpstr>Outline</vt:lpstr>
      <vt:lpstr>Alcator C-Mod – a high-field, compact tokamak</vt:lpstr>
      <vt:lpstr>Runaway video</vt:lpstr>
      <vt:lpstr>PowerPoint Presentation</vt:lpstr>
      <vt:lpstr>Motivation: Runaways can cause serious damage</vt:lpstr>
      <vt:lpstr>Does synchrotron radiation limit REs maximum energy?</vt:lpstr>
      <vt:lpstr>Does synchrotron radiation limit REs maximum energy?</vt:lpstr>
      <vt:lpstr>Absolutely-calibrated spectrometers measure emission</vt:lpstr>
      <vt:lpstr>Absolutely-calibrated spectrometers measure emission</vt:lpstr>
      <vt:lpstr>Absolutely-calibrated spectrometers measure emission</vt:lpstr>
      <vt:lpstr>PowerPoint Presentation</vt:lpstr>
      <vt:lpstr>Synchrotron spectra measured at three B-fields</vt:lpstr>
      <vt:lpstr>Synchrotron spectra measured at three B-fields</vt:lpstr>
      <vt:lpstr>Comparison of spectra</vt:lpstr>
      <vt:lpstr>Comparison of spectra</vt:lpstr>
      <vt:lpstr>Comparison of spectra</vt:lpstr>
      <vt:lpstr>Comparison of spectra</vt:lpstr>
      <vt:lpstr>Synchrotron emission limits the mono-energetic RE energy</vt:lpstr>
      <vt:lpstr>Very preliminary modeling shows the same trend </vt:lpstr>
      <vt:lpstr>Summary, part 1</vt:lpstr>
      <vt:lpstr>Outline</vt:lpstr>
      <vt:lpstr>Synchrotron video</vt:lpstr>
      <vt:lpstr>PowerPoint Presentation</vt:lpstr>
      <vt:lpstr>Synchrotron emission captured</vt:lpstr>
      <vt:lpstr>Synchrotron emission captured</vt:lpstr>
      <vt:lpstr>Distortion correction</vt:lpstr>
      <vt:lpstr>Distortion corrected</vt:lpstr>
      <vt:lpstr>SOFT applied to experiment for the first time</vt:lpstr>
      <vt:lpstr>Good agreement between experiment and SOFT</vt:lpstr>
      <vt:lpstr>RE energy evolution will also vary in space</vt:lpstr>
      <vt:lpstr>Summary, part 2</vt:lpstr>
      <vt:lpstr>Outline</vt:lpstr>
      <vt:lpstr>MSE measures polarization at 10 midplane locations</vt:lpstr>
      <vt:lpstr>Radial polarization data similar to theory</vt:lpstr>
      <vt:lpstr>Radial polarization data similar to theory</vt:lpstr>
      <vt:lpstr>Radial polarization data similar to theory</vt:lpstr>
      <vt:lpstr>Radial polarization data similar to theory</vt:lpstr>
      <vt:lpstr>Radial polarization data similar to theory</vt:lpstr>
      <vt:lpstr>Outline</vt:lpstr>
      <vt:lpstr>Questions</vt:lpstr>
      <vt:lpstr>Questions</vt:lpstr>
      <vt:lpstr>Questions</vt:lpstr>
      <vt:lpstr>Extra</vt:lpstr>
      <vt:lpstr>Abstract</vt:lpstr>
      <vt:lpstr>PowerPoint Presentation</vt:lpstr>
      <vt:lpstr>Decreasing RE energy decreases amplitude, shifts toward red</vt:lpstr>
      <vt:lpstr>Evolving RE energy distribution is observed in spectra</vt:lpstr>
      <vt:lpstr>Runaway electrons – unique plasma phenomena</vt:lpstr>
      <vt:lpstr>Motivation: Runaway electrons may severely damage ITER</vt:lpstr>
      <vt:lpstr>SOFT, Synchrotron-detecting Orbit-Following Toolkit [1]</vt:lpstr>
      <vt:lpstr>CODE, COllisional Distribution of Electrons [2,3]</vt:lpstr>
      <vt:lpstr>Cameras inside C-Mod capture RE spatial evolution</vt:lpstr>
      <vt:lpstr>In-vessel calibration corrects for camera distortion</vt:lpstr>
      <vt:lpstr>Interesting RE spatial distributions are observed </vt:lpstr>
      <vt:lpstr>Good agreement between SOFT and experiment</vt:lpstr>
      <vt:lpstr>Good agreement between SOFT and experiment</vt:lpstr>
      <vt:lpstr>Good agreement between experiment and SOFT</vt:lpstr>
      <vt:lpstr>Entry video</vt:lpstr>
      <vt:lpstr>PowerPoint Presentation</vt:lpstr>
      <vt:lpstr>Summary, part 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Tinguely</dc:creator>
  <cp:lastModifiedBy>Alex Tinguely</cp:lastModifiedBy>
  <cp:revision>347</cp:revision>
  <dcterms:created xsi:type="dcterms:W3CDTF">2016-10-12T14:24:47Z</dcterms:created>
  <dcterms:modified xsi:type="dcterms:W3CDTF">2017-06-06T21:16:05Z</dcterms:modified>
</cp:coreProperties>
</file>