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7" r:id="rId2"/>
    <p:sldId id="325" r:id="rId3"/>
    <p:sldId id="326" r:id="rId4"/>
    <p:sldId id="313" r:id="rId5"/>
    <p:sldId id="321" r:id="rId6"/>
    <p:sldId id="332" r:id="rId7"/>
    <p:sldId id="320" r:id="rId8"/>
    <p:sldId id="319" r:id="rId9"/>
    <p:sldId id="312" r:id="rId10"/>
    <p:sldId id="327" r:id="rId11"/>
    <p:sldId id="336" r:id="rId12"/>
    <p:sldId id="314" r:id="rId13"/>
    <p:sldId id="311" r:id="rId14"/>
    <p:sldId id="315" r:id="rId15"/>
    <p:sldId id="333" r:id="rId16"/>
    <p:sldId id="331" r:id="rId17"/>
    <p:sldId id="329" r:id="rId18"/>
    <p:sldId id="323" r:id="rId19"/>
    <p:sldId id="324" r:id="rId20"/>
    <p:sldId id="334" r:id="rId21"/>
    <p:sldId id="335" r:id="rId22"/>
    <p:sldId id="32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j Ficker" initials="OF" lastIdx="1" clrIdx="0">
    <p:extLst>
      <p:ext uri="{19B8F6BF-5375-455C-9EA6-DF929625EA0E}">
        <p15:presenceInfo xmlns:p15="http://schemas.microsoft.com/office/powerpoint/2012/main" userId="43d0c4790ee759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33FF"/>
    <a:srgbClr val="3498FD"/>
    <a:srgbClr val="2F5597"/>
    <a:srgbClr val="7DFF7D"/>
    <a:srgbClr val="339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D66C-B737-44E3-A1FE-57EDDA72E3B1}" type="datetimeFigureOut">
              <a:rPr lang="cs-CZ" smtClean="0"/>
              <a:t>07.06.2017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FE110-5E4C-4DD4-8E62-29348B6563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1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31151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853802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744640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26286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215646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57590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80A094E3-D3B2-40B4-9314-EFEB08C3A8D3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15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420660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394796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875637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752641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95490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2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560291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20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29672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822802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6659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3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78313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645450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5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356749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6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4040908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7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972928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8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70551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/>
            </a:pPr>
            <a:fld id="{FB97B338-DEB6-4D7A-B5D6-EC1C8E6E9C9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7513" algn="l"/>
                  <a:tab pos="835025" algn="l"/>
                  <a:tab pos="1254125" algn="l"/>
                  <a:tab pos="1671638" algn="l"/>
                  <a:tab pos="2089150" algn="l"/>
                  <a:tab pos="2508250" algn="l"/>
                  <a:tab pos="2925763" algn="l"/>
                  <a:tab pos="3344863" algn="l"/>
                  <a:tab pos="3762375" algn="l"/>
                  <a:tab pos="4179888" algn="l"/>
                  <a:tab pos="4598988" algn="l"/>
                  <a:tab pos="5016500" algn="l"/>
                  <a:tab pos="5434013" algn="l"/>
                  <a:tab pos="5853113" algn="l"/>
                  <a:tab pos="6270625" algn="l"/>
                  <a:tab pos="6689725" algn="l"/>
                  <a:tab pos="7107238" algn="l"/>
                  <a:tab pos="7524750" algn="l"/>
                  <a:tab pos="7943850" algn="l"/>
                  <a:tab pos="8361363" algn="l"/>
                </a:tabLst>
                <a:defRPr/>
              </a:pPr>
              <a:t>9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66310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CDA-F0E1-4C29-AD6F-3EDDE3377FB7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2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FBDB-260E-4EAD-BB4E-1ABA1A9AA5FD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5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289-9232-41AD-907E-A73657765631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2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795C-EF4B-46CB-95C8-33A1D184FDA6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03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260C-18E4-4BF8-9D43-106A814D08BE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61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80B2-7A4A-4BA6-A282-C3916C4EC767}" type="datetime1">
              <a:rPr lang="cs-CZ" smtClean="0"/>
              <a:t>07.06.2017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31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853-BDD7-4902-A225-CF1C24FB97BB}" type="datetime1">
              <a:rPr lang="cs-CZ" smtClean="0"/>
              <a:t>07.06.2017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5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86AD-F10A-4D19-B770-FE856D6452B3}" type="datetime1">
              <a:rPr lang="cs-CZ" smtClean="0"/>
              <a:t>07.06.2017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00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D03-2ECD-48B3-B33C-BCFA09999595}" type="datetime1">
              <a:rPr lang="cs-CZ" smtClean="0"/>
              <a:t>07.06.2017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9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70CE-5BC5-4AAD-B20D-F32EE9BBC3D3}" type="datetime1">
              <a:rPr lang="cs-CZ" smtClean="0"/>
              <a:t>07.06.2017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42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ADCD-CBF4-4344-87D6-2C7B33EEA018}" type="datetime1">
              <a:rPr lang="cs-CZ" smtClean="0"/>
              <a:t>07.06.2017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28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4BF7-D06D-4907-8653-9DBBDE7BC110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" y="-27707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22834" y="1403760"/>
            <a:ext cx="8211742" cy="5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2456" rIns="81646" bIns="42456" anchor="ctr"/>
          <a:lstStyle>
            <a:lvl1pPr marL="215900" indent="-21113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45000"/>
            </a:pPr>
            <a:r>
              <a:rPr lang="cs-CZ" altLang="cs-CZ" sz="3266" b="1" dirty="0">
                <a:solidFill>
                  <a:srgbClr val="000000"/>
                </a:solidFill>
              </a:rPr>
              <a:t>Post-</a:t>
            </a:r>
            <a:r>
              <a:rPr lang="cs-CZ" altLang="cs-CZ" sz="3266" b="1" dirty="0" err="1">
                <a:solidFill>
                  <a:srgbClr val="000000"/>
                </a:solidFill>
              </a:rPr>
              <a:t>disruptive</a:t>
            </a:r>
            <a:r>
              <a:rPr lang="cs-CZ" altLang="cs-CZ" sz="3266" b="1" dirty="0">
                <a:solidFill>
                  <a:srgbClr val="000000"/>
                </a:solidFill>
              </a:rPr>
              <a:t> RE </a:t>
            </a:r>
            <a:r>
              <a:rPr lang="cs-CZ" altLang="cs-CZ" sz="3266" b="1" dirty="0" err="1">
                <a:solidFill>
                  <a:srgbClr val="000000"/>
                </a:solidFill>
              </a:rPr>
              <a:t>beams</a:t>
            </a:r>
            <a:r>
              <a:rPr lang="cs-CZ" altLang="cs-CZ" sz="3266" b="1" dirty="0">
                <a:solidFill>
                  <a:srgbClr val="000000"/>
                </a:solidFill>
              </a:rPr>
              <a:t> in COMPASS and </a:t>
            </a:r>
            <a:r>
              <a:rPr lang="cs-CZ" altLang="cs-CZ" sz="3266" b="1" dirty="0" err="1">
                <a:solidFill>
                  <a:srgbClr val="000000"/>
                </a:solidFill>
              </a:rPr>
              <a:t>related</a:t>
            </a:r>
            <a:r>
              <a:rPr lang="cs-CZ" altLang="cs-CZ" sz="3266" b="1" dirty="0">
                <a:solidFill>
                  <a:srgbClr val="000000"/>
                </a:solidFill>
              </a:rPr>
              <a:t> </a:t>
            </a:r>
            <a:r>
              <a:rPr lang="cs-CZ" altLang="cs-CZ" sz="3266" b="1" dirty="0" err="1">
                <a:solidFill>
                  <a:srgbClr val="000000"/>
                </a:solidFill>
              </a:rPr>
              <a:t>diagnostics</a:t>
            </a:r>
            <a:endParaRPr lang="en-US" altLang="cs-CZ" sz="3266" b="1" dirty="0">
              <a:solidFill>
                <a:srgbClr val="000000"/>
              </a:solidFill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182418" y="2349549"/>
            <a:ext cx="866601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cs-CZ" sz="2000" dirty="0"/>
              <a:t>O Ficker,</a:t>
            </a:r>
            <a:r>
              <a:rPr lang="cs-CZ" altLang="cs-CZ" sz="2000" dirty="0"/>
              <a:t> J Mlynář, M </a:t>
            </a:r>
            <a:r>
              <a:rPr lang="cs-CZ" altLang="cs-CZ" sz="2000" dirty="0" err="1"/>
              <a:t>Vlainic</a:t>
            </a:r>
            <a:r>
              <a:rPr lang="cs-CZ" altLang="cs-CZ" sz="2000" dirty="0"/>
              <a:t>, E </a:t>
            </a:r>
            <a:r>
              <a:rPr lang="cs-CZ" altLang="cs-CZ" sz="2000" dirty="0" err="1"/>
              <a:t>Macúšová</a:t>
            </a:r>
            <a:r>
              <a:rPr lang="cs-CZ" altLang="cs-CZ" sz="2000" dirty="0"/>
              <a:t>, V </a:t>
            </a:r>
            <a:r>
              <a:rPr lang="cs-CZ" altLang="cs-CZ" sz="2000" dirty="0" err="1"/>
              <a:t>Weinzettl</a:t>
            </a:r>
            <a:r>
              <a:rPr lang="cs-CZ" altLang="cs-CZ" sz="2000" dirty="0"/>
              <a:t>, J Urban, J Čeřovský, R </a:t>
            </a:r>
            <a:r>
              <a:rPr lang="cs-CZ" altLang="cs-CZ" sz="2000" dirty="0" err="1"/>
              <a:t>Papřok</a:t>
            </a:r>
            <a:r>
              <a:rPr lang="cs-CZ" altLang="cs-CZ" sz="2000" dirty="0"/>
              <a:t>, M Farník,</a:t>
            </a:r>
            <a:r>
              <a:rPr lang="en-US" altLang="cs-CZ" sz="2000" dirty="0"/>
              <a:t> V </a:t>
            </a:r>
            <a:r>
              <a:rPr lang="en-US" altLang="cs-CZ" sz="2000" dirty="0" err="1"/>
              <a:t>Plyusnin</a:t>
            </a:r>
            <a:r>
              <a:rPr lang="en-US" altLang="cs-CZ" sz="2000" dirty="0"/>
              <a:t>, E </a:t>
            </a:r>
            <a:r>
              <a:rPr lang="en-US" altLang="cs-CZ" sz="2000" dirty="0" err="1"/>
              <a:t>Mateeva</a:t>
            </a:r>
            <a:r>
              <a:rPr lang="en-US" altLang="cs-CZ" sz="2000" dirty="0"/>
              <a:t>, J </a:t>
            </a:r>
            <a:r>
              <a:rPr lang="en-US" altLang="cs-CZ" sz="2000" dirty="0" err="1"/>
              <a:t>Hav</a:t>
            </a:r>
            <a:r>
              <a:rPr lang="cs-CZ" altLang="cs-CZ" sz="2000" dirty="0"/>
              <a:t>líček, P Vondráček, T Markovič, J </a:t>
            </a:r>
            <a:r>
              <a:rPr lang="cs-CZ" altLang="cs-CZ" sz="2000" dirty="0" err="1"/>
              <a:t>Varju</a:t>
            </a:r>
            <a:r>
              <a:rPr lang="cs-CZ" altLang="cs-CZ" sz="2000" dirty="0"/>
              <a:t>, M </a:t>
            </a:r>
            <a:r>
              <a:rPr lang="cs-CZ" altLang="cs-CZ" sz="2000" dirty="0" err="1"/>
              <a:t>Gospodarczyk</a:t>
            </a:r>
            <a:r>
              <a:rPr lang="cs-CZ" altLang="cs-CZ" sz="2000" dirty="0"/>
              <a:t>, M </a:t>
            </a:r>
            <a:r>
              <a:rPr lang="cs-CZ" altLang="cs-CZ" sz="2000" dirty="0" err="1"/>
              <a:t>Jakubowski</a:t>
            </a:r>
            <a:r>
              <a:rPr lang="cs-CZ" altLang="cs-CZ" sz="2000" dirty="0"/>
              <a:t>, M </a:t>
            </a:r>
            <a:r>
              <a:rPr lang="cs-CZ" altLang="cs-CZ" sz="2000" dirty="0" err="1"/>
              <a:t>Rabinski</a:t>
            </a:r>
            <a:r>
              <a:rPr lang="cs-CZ" altLang="cs-CZ" sz="2000" dirty="0"/>
              <a:t>, J </a:t>
            </a:r>
            <a:r>
              <a:rPr lang="cs-CZ" altLang="cs-CZ" sz="2000" dirty="0" err="1"/>
              <a:t>Zebrowski</a:t>
            </a:r>
            <a:r>
              <a:rPr lang="cs-CZ" altLang="cs-CZ" sz="2000" dirty="0"/>
              <a:t>, R Pánek,  M Hron</a:t>
            </a:r>
            <a:r>
              <a:rPr lang="en-US" altLang="cs-CZ" sz="1400" dirty="0"/>
              <a:t> </a:t>
            </a:r>
            <a:r>
              <a:rPr lang="cs-CZ" altLang="cs-CZ" sz="2000" dirty="0"/>
              <a:t>COMPASS </a:t>
            </a:r>
            <a:r>
              <a:rPr lang="en-US" altLang="cs-CZ" sz="2000" dirty="0"/>
              <a:t>&amp; MST1 teams</a:t>
            </a:r>
            <a:endParaRPr lang="cs-CZ" altLang="cs-CZ" sz="2000" dirty="0"/>
          </a:p>
          <a:p>
            <a:pPr algn="ctr"/>
            <a:endParaRPr lang="en-US" altLang="cs-CZ" sz="1400" dirty="0"/>
          </a:p>
          <a:p>
            <a:pPr algn="ctr"/>
            <a:r>
              <a:rPr lang="en-US" altLang="cs-CZ" sz="1400" dirty="0"/>
              <a:t>Institute of Plasma Physics of the CAS, Prague, Czech Republic</a:t>
            </a:r>
          </a:p>
          <a:p>
            <a:pPr algn="ctr"/>
            <a:r>
              <a:rPr lang="en-US" altLang="cs-CZ" sz="1400" dirty="0"/>
              <a:t>Faculty of nuclear sciences and physical Engineering, CTU, Prague, Czech Republic</a:t>
            </a:r>
          </a:p>
          <a:p>
            <a:pPr algn="ctr"/>
            <a:r>
              <a:rPr lang="en-US" altLang="cs-CZ" sz="1400" dirty="0"/>
              <a:t>Faculty of Mathematics and Physics, Charles University, Prague, Czech Republic</a:t>
            </a:r>
          </a:p>
          <a:p>
            <a:pPr algn="ctr"/>
            <a:r>
              <a:rPr lang="en-US" altLang="cs-CZ" sz="1400" dirty="0"/>
              <a:t>National Centre for nuclear research, </a:t>
            </a:r>
            <a:r>
              <a:rPr lang="en-US" altLang="cs-CZ" sz="1400" dirty="0" err="1"/>
              <a:t>Świerk</a:t>
            </a:r>
            <a:r>
              <a:rPr lang="en-US" altLang="cs-CZ" sz="1400" dirty="0"/>
              <a:t>, Poland</a:t>
            </a:r>
          </a:p>
          <a:p>
            <a:pPr algn="ctr"/>
            <a:r>
              <a:rPr lang="pt-BR" sz="1400" dirty="0"/>
              <a:t>Instituto de Plasmas e Fusão Nuclear</a:t>
            </a:r>
            <a:r>
              <a:rPr lang="en-US" altLang="cs-CZ" sz="1400" dirty="0"/>
              <a:t>, Lisbon, Portugal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4DCA2-7918-41C1-AD25-DD8E317B203B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4" y="5288603"/>
            <a:ext cx="1284444" cy="6250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05" y="5214952"/>
            <a:ext cx="1078320" cy="9408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016" y="5345492"/>
            <a:ext cx="2195211" cy="568119"/>
          </a:xfrm>
          <a:prstGeom prst="rect">
            <a:avLst/>
          </a:prstGeom>
        </p:spPr>
      </p:pic>
      <p:pic>
        <p:nvPicPr>
          <p:cNvPr id="1026" name="Picture 2" descr="Výsledek obrázku pro ncbj poland">
            <a:extLst>
              <a:ext uri="{FF2B5EF4-FFF2-40B4-BE49-F238E27FC236}">
                <a16:creationId xmlns:a16="http://schemas.microsoft.com/office/drawing/2014/main" id="{55119605-2D81-45DF-8EA7-C04816CE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7" y="5173936"/>
            <a:ext cx="965489" cy="7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matematicko fyzikalni fakulta">
            <a:extLst>
              <a:ext uri="{FF2B5EF4-FFF2-40B4-BE49-F238E27FC236}">
                <a16:creationId xmlns:a16="http://schemas.microsoft.com/office/drawing/2014/main" id="{C8E7783B-1345-48D9-B6FA-CF39E92C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79" y="5020506"/>
            <a:ext cx="1361970" cy="12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1777D43-61C2-4A9B-9DA4-5F7D96BE8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6980" y="5261441"/>
            <a:ext cx="1927020" cy="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5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2D1C99-3AA3-495D-87B4-A5DE488D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91" y="944162"/>
            <a:ext cx="6604334" cy="5484699"/>
          </a:xfrm>
          <a:prstGeom prst="rect">
            <a:avLst/>
          </a:prstGeom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F98CB-1C6F-43C1-8673-0FA0CD20B1AA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10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 err="1">
                <a:solidFill>
                  <a:srgbClr val="FFFFFF"/>
                </a:solidFill>
              </a:rPr>
              <a:t>Ar</a:t>
            </a:r>
            <a:r>
              <a:rPr lang="en-US" altLang="cs-CZ" sz="2200" b="1" dirty="0">
                <a:solidFill>
                  <a:srgbClr val="FFFFFF"/>
                </a:solidFill>
              </a:rPr>
              <a:t> MGI in the ramp-up: Magnetics vs HXR 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B6F729-2C0E-40E3-97A4-2C09DAAF548A}"/>
              </a:ext>
            </a:extLst>
          </p:cNvPr>
          <p:cNvSpPr txBox="1"/>
          <p:nvPr/>
        </p:nvSpPr>
        <p:spPr>
          <a:xfrm>
            <a:off x="4566240" y="3787212"/>
            <a:ext cx="151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DFF7D"/>
                </a:solidFill>
              </a:rPr>
              <a:t>RE BEAM</a:t>
            </a:r>
            <a:endParaRPr lang="cs-CZ" b="1" dirty="0">
              <a:solidFill>
                <a:srgbClr val="7DFF7D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10F4AB-5E88-4AAB-9E16-F4F6262384D8}"/>
              </a:ext>
            </a:extLst>
          </p:cNvPr>
          <p:cNvSpPr txBox="1"/>
          <p:nvPr/>
        </p:nvSpPr>
        <p:spPr>
          <a:xfrm>
            <a:off x="4566240" y="5486400"/>
            <a:ext cx="151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BEAM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F419ED-B7DD-4D99-A29C-1DC17AEEA691}"/>
              </a:ext>
            </a:extLst>
          </p:cNvPr>
          <p:cNvSpPr txBox="1"/>
          <p:nvPr/>
        </p:nvSpPr>
        <p:spPr>
          <a:xfrm>
            <a:off x="6398491" y="6011729"/>
            <a:ext cx="2916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Ficker et al. 2017 </a:t>
            </a:r>
            <a:r>
              <a:rPr lang="cs-CZ" sz="1400" dirty="0" err="1"/>
              <a:t>Nucl</a:t>
            </a:r>
            <a:r>
              <a:rPr lang="cs-CZ" sz="1400" dirty="0"/>
              <a:t>. </a:t>
            </a:r>
            <a:r>
              <a:rPr lang="cs-CZ" sz="1400" dirty="0" err="1"/>
              <a:t>Fusion</a:t>
            </a:r>
            <a:r>
              <a:rPr lang="cs-CZ" sz="1400" dirty="0"/>
              <a:t> </a:t>
            </a:r>
            <a:r>
              <a:rPr lang="cs-CZ" sz="1400" b="1" dirty="0"/>
              <a:t>37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91629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54E9-2036-4C7F-80E1-133321A74F39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11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MC oscillations vs runaway current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1C763A-D0FB-4B07-B8F3-458937AC6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83" y="931546"/>
            <a:ext cx="6904289" cy="483532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F349DC1-E98A-4C5A-B8E8-369627E38297}"/>
              </a:ext>
            </a:extLst>
          </p:cNvPr>
          <p:cNvSpPr txBox="1"/>
          <p:nvPr/>
        </p:nvSpPr>
        <p:spPr>
          <a:xfrm>
            <a:off x="1708727" y="5790396"/>
            <a:ext cx="740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(Zeng et al., PRL 2013) for TEXTOR</a:t>
            </a:r>
            <a:r>
              <a:rPr lang="cs-CZ" dirty="0"/>
              <a:t>?</a:t>
            </a:r>
            <a:r>
              <a:rPr lang="en-US" dirty="0"/>
              <a:t> – not straightforward on COMPASS…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333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AF2A716-E02C-4A6F-A6E5-597253F2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6" y="611017"/>
            <a:ext cx="8774545" cy="5849697"/>
          </a:xfrm>
          <a:prstGeom prst="rect">
            <a:avLst/>
          </a:prstGeom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7522-B4C1-4A8F-9D3A-AB87C5B3EF41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12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What V-ECE and Cherenkov show? 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46169" y="3059668"/>
            <a:ext cx="174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Particles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46169" y="4684486"/>
            <a:ext cx="115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Radiation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86252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" y="2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C246-4BAB-413B-BF90-C3A5CBD6A9A5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13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cs-CZ" altLang="cs-CZ" sz="2200" b="1" dirty="0">
                <a:solidFill>
                  <a:srgbClr val="FFFFFF"/>
                </a:solidFill>
              </a:rPr>
              <a:t>MGI in ramp-up RIS video</a:t>
            </a:r>
          </a:p>
        </p:txBody>
      </p:sp>
      <p:pic>
        <p:nvPicPr>
          <p:cNvPr id="8" name="13123_slow">
            <a:hlinkClick r:id="" action="ppaction://media"/>
            <a:extLst>
              <a:ext uri="{FF2B5EF4-FFF2-40B4-BE49-F238E27FC236}">
                <a16:creationId xmlns:a16="http://schemas.microsoft.com/office/drawing/2014/main" id="{89646E99-B968-4C99-AB3D-2F2043CE2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9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014BC1F7-7F0F-4C04-9D77-F8A03AA0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841" y="1182813"/>
            <a:ext cx="3210668" cy="220693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ECE, Cherenkov, Magnetics</a:t>
            </a:r>
          </a:p>
          <a:p>
            <a:r>
              <a:rPr lang="en-US" sz="2000" dirty="0"/>
              <a:t>Visible camera - filaments </a:t>
            </a:r>
          </a:p>
          <a:p>
            <a:pPr lvl="1"/>
            <a:r>
              <a:rPr lang="en-US" sz="1600" dirty="0"/>
              <a:t>Exposition time vs sampling time </a:t>
            </a:r>
          </a:p>
          <a:p>
            <a:pPr lvl="1"/>
            <a:r>
              <a:rPr lang="en-US" sz="1600" dirty="0"/>
              <a:t>Sobel filter for detection</a:t>
            </a:r>
          </a:p>
          <a:p>
            <a:r>
              <a:rPr lang="en-US" sz="1900" dirty="0"/>
              <a:t>Fast electrons or impurities?</a:t>
            </a:r>
          </a:p>
          <a:p>
            <a:r>
              <a:rPr lang="en-US" sz="2000" dirty="0"/>
              <a:t>ECE spikes last  &lt;30 </a:t>
            </a:r>
            <a:r>
              <a:rPr lang="en-US" sz="2000" dirty="0" err="1"/>
              <a:t>μs</a:t>
            </a:r>
            <a:endParaRPr lang="en-US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2279-89B1-4BD9-8CF1-C6E946126326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14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de-DE" altLang="cs-CZ" sz="2200" b="1" dirty="0">
                <a:solidFill>
                  <a:srgbClr val="FFFFFF"/>
                </a:solidFill>
              </a:rPr>
              <a:t>MGI RE: Filaments in </a:t>
            </a:r>
            <a:r>
              <a:rPr lang="en-US" altLang="cs-CZ" sz="2200" b="1" dirty="0">
                <a:solidFill>
                  <a:srgbClr val="FFFFFF"/>
                </a:solidFill>
              </a:rPr>
              <a:t>detail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3E5481-8CF3-4842-A078-9068433C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0" y="926828"/>
            <a:ext cx="5493904" cy="54939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319F01-F848-41C1-A70F-31EA2E885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841" y="3685492"/>
            <a:ext cx="3066942" cy="23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A84137F0-33AB-440C-B211-5B061C1C3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361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DFF042C6-151C-4E42-846F-9516964ED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611" y="999390"/>
            <a:ext cx="3028950" cy="1670336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/>
              <a:t>Current ramp-down difficult</a:t>
            </a:r>
          </a:p>
          <a:p>
            <a:r>
              <a:rPr lang="en-US" sz="3400" dirty="0"/>
              <a:t>HFS termination </a:t>
            </a:r>
            <a:br>
              <a:rPr lang="en-US" sz="3400" dirty="0"/>
            </a:br>
            <a:r>
              <a:rPr lang="en-US" sz="3400" dirty="0" err="1"/>
              <a:t>dI</a:t>
            </a:r>
            <a:r>
              <a:rPr lang="en-US" sz="3400" dirty="0"/>
              <a:t>/</a:t>
            </a:r>
            <a:r>
              <a:rPr lang="en-US" sz="3400" dirty="0" err="1"/>
              <a:t>dt</a:t>
            </a:r>
            <a:r>
              <a:rPr lang="en-US" sz="3400" dirty="0"/>
              <a:t>&gt;10 GA/s !!! </a:t>
            </a:r>
          </a:p>
          <a:p>
            <a:r>
              <a:rPr lang="en-US" sz="3400" dirty="0"/>
              <a:t>Huge amount of radiation in short time…</a:t>
            </a:r>
          </a:p>
          <a:p>
            <a:endParaRPr lang="cs-CZ" sz="1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090F1-DC4F-4522-B721-F10A9C8F8897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9445568-EC34-4BF4-990D-6BAF25DF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Long discharge - Termination phase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CB9B31-9A9F-44E0-A9FD-968A20621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" y="1090451"/>
            <a:ext cx="5956300" cy="50892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9D4E78-77DF-48D1-A67F-A1C1ABD94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192" y="3477969"/>
            <a:ext cx="2644369" cy="12015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C8F7EAC-7361-4506-ABC5-A0D7C2165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191" y="4679516"/>
            <a:ext cx="2669959" cy="132450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E3A61A1-CF2C-4EDD-95AA-2834521034D7}"/>
              </a:ext>
            </a:extLst>
          </p:cNvPr>
          <p:cNvSpPr/>
          <p:nvPr/>
        </p:nvSpPr>
        <p:spPr>
          <a:xfrm>
            <a:off x="6297756" y="2708275"/>
            <a:ext cx="273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Ficker O. </a:t>
            </a:r>
            <a:r>
              <a:rPr lang="en-US" sz="1200" i="1" dirty="0"/>
              <a:t>et al </a:t>
            </a:r>
            <a:r>
              <a:rPr lang="en-US" sz="1200" dirty="0"/>
              <a:t>2016 </a:t>
            </a:r>
            <a:r>
              <a:rPr lang="en-US" sz="1200" i="1" dirty="0"/>
              <a:t>58th Ann. Meeting </a:t>
            </a:r>
          </a:p>
          <a:p>
            <a:r>
              <a:rPr lang="en-US" sz="1200" i="1" dirty="0"/>
              <a:t>APS DPP (San Jose,</a:t>
            </a:r>
            <a:r>
              <a:rPr lang="cs-CZ" sz="1200" i="1" dirty="0"/>
              <a:t>USA)</a:t>
            </a:r>
            <a:endParaRPr lang="cs-CZ" sz="12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AE2D6E2-C4D2-4773-8E7C-2CB72464E53B}"/>
              </a:ext>
            </a:extLst>
          </p:cNvPr>
          <p:cNvSpPr txBox="1"/>
          <p:nvPr/>
        </p:nvSpPr>
        <p:spPr>
          <a:xfrm>
            <a:off x="6483539" y="5595298"/>
            <a:ext cx="25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233FF"/>
                </a:solidFill>
              </a:rPr>
              <a:t>HFS termination</a:t>
            </a:r>
            <a:endParaRPr lang="cs-CZ" dirty="0">
              <a:solidFill>
                <a:srgbClr val="42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07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A84137F0-33AB-440C-B211-5B061C1C3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pic>
        <p:nvPicPr>
          <p:cNvPr id="6211" name="Obrázek 62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46" y="3445582"/>
            <a:ext cx="3645159" cy="2733869"/>
          </a:xfrm>
          <a:prstGeom prst="rect">
            <a:avLst/>
          </a:prstGeom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361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A0A1-18EB-402B-AEA2-62FC1EDA3C3A}" type="datetime1">
              <a:rPr lang="cs-CZ" smtClean="0"/>
              <a:t>07.06.2017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16</a:t>
            </a:fld>
            <a:endParaRPr lang="cs-CZ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9445568-EC34-4BF4-990D-6BAF25DF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Slow gas-puff scenario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85CF9F-2B7E-48A6-9EEF-6A68356BD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956876"/>
            <a:ext cx="5352429" cy="53524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F24A9F3-0569-43B0-A997-EE5AC55F085C}"/>
              </a:ext>
            </a:extLst>
          </p:cNvPr>
          <p:cNvSpPr txBox="1"/>
          <p:nvPr/>
        </p:nvSpPr>
        <p:spPr>
          <a:xfrm>
            <a:off x="6336145" y="5144655"/>
            <a:ext cx="86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endParaRPr lang="cs-CZ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55EA4E-97AD-42C6-8C58-493F2DA3F519}"/>
              </a:ext>
            </a:extLst>
          </p:cNvPr>
          <p:cNvSpPr txBox="1"/>
          <p:nvPr/>
        </p:nvSpPr>
        <p:spPr>
          <a:xfrm>
            <a:off x="5665616" y="1400460"/>
            <a:ext cx="3077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good repeatability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mitigation and heat load experiments suitable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issues to be solved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Loop voltage and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with TCV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774E1EA-46F7-44EA-8630-2D90F9223EE8}"/>
              </a:ext>
            </a:extLst>
          </p:cNvPr>
          <p:cNvSpPr/>
          <p:nvPr/>
        </p:nvSpPr>
        <p:spPr>
          <a:xfrm>
            <a:off x="2436686" y="1077490"/>
            <a:ext cx="97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baseline="-25000" dirty="0"/>
              <a:t>   </a:t>
            </a:r>
            <a:r>
              <a:rPr lang="en-US" dirty="0"/>
              <a:t>times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868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84333-8465-479B-8A46-63AE81A435C9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17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04CF02F-3CFA-4E78-9C06-455233582D56}"/>
              </a:ext>
            </a:extLst>
          </p:cNvPr>
          <p:cNvSpPr/>
          <p:nvPr/>
        </p:nvSpPr>
        <p:spPr>
          <a:xfrm>
            <a:off x="4416171" y="279205"/>
            <a:ext cx="4551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SzPct val="100000"/>
            </a:pPr>
            <a:r>
              <a:rPr lang="en-US" altLang="cs-CZ" sz="2000" b="1" dirty="0">
                <a:solidFill>
                  <a:srgbClr val="FFFFFF"/>
                </a:solidFill>
              </a:rPr>
              <a:t>MGI into evolved RE beam – decay phase</a:t>
            </a:r>
            <a:endParaRPr lang="cs-CZ" altLang="cs-CZ" sz="2000" b="1" dirty="0">
              <a:solidFill>
                <a:srgbClr val="FFFFFF"/>
              </a:solidFill>
            </a:endParaRPr>
          </a:p>
        </p:txBody>
      </p:sp>
      <p:pic>
        <p:nvPicPr>
          <p:cNvPr id="8" name="12191_relevant_slow">
            <a:hlinkClick r:id="" action="ppaction://media"/>
            <a:extLst>
              <a:ext uri="{FF2B5EF4-FFF2-40B4-BE49-F238E27FC236}">
                <a16:creationId xmlns:a16="http://schemas.microsoft.com/office/drawing/2014/main" id="{4AA2D6E2-7C24-446F-AD69-26011FE3F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7710"/>
            <a:ext cx="9180944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7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9372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BC55-DC82-43BE-85C0-9FA2A3375750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04CF02F-3CFA-4E78-9C06-455233582D56}"/>
              </a:ext>
            </a:extLst>
          </p:cNvPr>
          <p:cNvSpPr/>
          <p:nvPr/>
        </p:nvSpPr>
        <p:spPr>
          <a:xfrm>
            <a:off x="5531454" y="158447"/>
            <a:ext cx="3468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SzPct val="100000"/>
            </a:pPr>
            <a:r>
              <a:rPr lang="en-US" altLang="cs-CZ" sz="2000" b="1" dirty="0">
                <a:solidFill>
                  <a:srgbClr val="FFFFFF"/>
                </a:solidFill>
              </a:rPr>
              <a:t>MGI into evolved RE beam – </a:t>
            </a:r>
          </a:p>
          <a:p>
            <a:pPr algn="r">
              <a:buSzPct val="100000"/>
            </a:pPr>
            <a:r>
              <a:rPr lang="en-US" altLang="cs-CZ" sz="2000" b="1" dirty="0">
                <a:solidFill>
                  <a:srgbClr val="FFFFFF"/>
                </a:solidFill>
              </a:rPr>
              <a:t>Edge instability, </a:t>
            </a:r>
            <a:r>
              <a:rPr lang="en-US" altLang="cs-CZ" sz="2000" b="1" dirty="0" err="1">
                <a:solidFill>
                  <a:srgbClr val="FFFFFF"/>
                </a:solidFill>
              </a:rPr>
              <a:t>Ar</a:t>
            </a:r>
            <a:r>
              <a:rPr lang="en-US" altLang="cs-CZ" sz="2000" b="1" dirty="0">
                <a:solidFill>
                  <a:srgbClr val="FFFFFF"/>
                </a:solidFill>
              </a:rPr>
              <a:t> penetration</a:t>
            </a:r>
            <a:endParaRPr lang="cs-CZ" altLang="cs-CZ" sz="2000" b="1" dirty="0">
              <a:solidFill>
                <a:srgbClr val="FFFFFF"/>
              </a:solidFill>
            </a:endParaRPr>
          </a:p>
        </p:txBody>
      </p:sp>
      <p:pic>
        <p:nvPicPr>
          <p:cNvPr id="7" name="ris_12191_edges_b">
            <a:hlinkClick r:id="" action="ppaction://media"/>
            <a:extLst>
              <a:ext uri="{FF2B5EF4-FFF2-40B4-BE49-F238E27FC236}">
                <a16:creationId xmlns:a16="http://schemas.microsoft.com/office/drawing/2014/main" id="{4C778EED-A6E9-4398-84BA-BDFB832B5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169" y="1432199"/>
            <a:ext cx="4407225" cy="380481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65241F4-0F5A-4B70-8ACB-C52B5AE95F1A}"/>
              </a:ext>
            </a:extLst>
          </p:cNvPr>
          <p:cNvSpPr txBox="1"/>
          <p:nvPr/>
        </p:nvSpPr>
        <p:spPr>
          <a:xfrm>
            <a:off x="332639" y="1015821"/>
            <a:ext cx="246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#12191</a:t>
            </a:r>
            <a:endParaRPr lang="cs-CZ" b="1" dirty="0"/>
          </a:p>
        </p:txBody>
      </p:sp>
      <p:pic>
        <p:nvPicPr>
          <p:cNvPr id="12" name="ris_13166_edges_b">
            <a:hlinkClick r:id="" action="ppaction://media"/>
            <a:extLst>
              <a:ext uri="{FF2B5EF4-FFF2-40B4-BE49-F238E27FC236}">
                <a16:creationId xmlns:a16="http://schemas.microsoft.com/office/drawing/2014/main" id="{77A0120F-2AA6-46C0-9E52-3B2641FC20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1454" y="1432199"/>
            <a:ext cx="3200112" cy="40423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560026-0BF1-4E6D-B549-04B58CF772BF}"/>
              </a:ext>
            </a:extLst>
          </p:cNvPr>
          <p:cNvSpPr txBox="1"/>
          <p:nvPr/>
        </p:nvSpPr>
        <p:spPr>
          <a:xfrm>
            <a:off x="5513696" y="1042181"/>
            <a:ext cx="16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#13166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75698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C208E94C-C231-43D3-94C7-F9A10D2A2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7" y="1150361"/>
            <a:ext cx="8635999" cy="502241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V-ECE and Cherenkov detector – useful low energy RE diagnostics</a:t>
            </a:r>
          </a:p>
          <a:p>
            <a:r>
              <a:rPr lang="en-US" sz="2400" dirty="0"/>
              <a:t>3 scenarios to achieve RE beam with interesting features</a:t>
            </a:r>
          </a:p>
          <a:p>
            <a:pPr lvl="1"/>
            <a:r>
              <a:rPr lang="en-US" b="1" dirty="0"/>
              <a:t>MGI in ramp-up</a:t>
            </a:r>
            <a:r>
              <a:rPr lang="en-US" dirty="0"/>
              <a:t>: filaments in early plateau phase</a:t>
            </a:r>
          </a:p>
          <a:p>
            <a:pPr lvl="1"/>
            <a:r>
              <a:rPr lang="en-US" b="1" dirty="0"/>
              <a:t>Long low density discharge</a:t>
            </a:r>
            <a:r>
              <a:rPr lang="en-US" dirty="0"/>
              <a:t>: extremely fast HFS termination</a:t>
            </a:r>
          </a:p>
          <a:p>
            <a:pPr lvl="1"/>
            <a:r>
              <a:rPr lang="en-US" b="1" dirty="0"/>
              <a:t>Slow gas puff</a:t>
            </a:r>
            <a:r>
              <a:rPr lang="en-US" dirty="0"/>
              <a:t>: slow TQ and CQ</a:t>
            </a:r>
          </a:p>
          <a:p>
            <a:r>
              <a:rPr lang="en-US" sz="2400" dirty="0">
                <a:solidFill>
                  <a:srgbClr val="2F5597"/>
                </a:solidFill>
              </a:rPr>
              <a:t>Next week - experiments: </a:t>
            </a:r>
          </a:p>
          <a:p>
            <a:pPr lvl="1"/>
            <a:r>
              <a:rPr lang="en-US" sz="2000" dirty="0">
                <a:solidFill>
                  <a:srgbClr val="2F5597"/>
                </a:solidFill>
              </a:rPr>
              <a:t>even faster camera measurements (up to 1MSps)</a:t>
            </a:r>
          </a:p>
          <a:p>
            <a:pPr lvl="1"/>
            <a:r>
              <a:rPr lang="en-US" sz="2000" dirty="0">
                <a:solidFill>
                  <a:srgbClr val="2F5597"/>
                </a:solidFill>
              </a:rPr>
              <a:t>RMPs, HFS limiter heat loads with calibrated fast IR camera</a:t>
            </a:r>
          </a:p>
          <a:p>
            <a:r>
              <a:rPr lang="en-US" sz="2400" dirty="0">
                <a:solidFill>
                  <a:srgbClr val="2F5597"/>
                </a:solidFill>
              </a:rPr>
              <a:t>Analysis plans</a:t>
            </a:r>
          </a:p>
          <a:p>
            <a:pPr lvl="1"/>
            <a:r>
              <a:rPr lang="en-US" sz="2000" dirty="0">
                <a:solidFill>
                  <a:srgbClr val="2F5597"/>
                </a:solidFill>
              </a:rPr>
              <a:t>Current tomography</a:t>
            </a:r>
          </a:p>
          <a:p>
            <a:pPr lvl="1"/>
            <a:r>
              <a:rPr lang="en-US" sz="2000" dirty="0">
                <a:solidFill>
                  <a:srgbClr val="2F5597"/>
                </a:solidFill>
              </a:rPr>
              <a:t>Video analysis (movement of filaments, beam edge instability,…)</a:t>
            </a:r>
          </a:p>
          <a:p>
            <a:pPr lvl="1"/>
            <a:r>
              <a:rPr lang="en-US" sz="2000" dirty="0">
                <a:solidFill>
                  <a:srgbClr val="2F5597"/>
                </a:solidFill>
              </a:rPr>
              <a:t>ECE – energy resolution using different channels more modelling,. ..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way should we go? What kind of RE beer should we brew?</a:t>
            </a:r>
            <a:br>
              <a:rPr lang="en-US" sz="2400" dirty="0">
                <a:solidFill>
                  <a:srgbClr val="2F5597"/>
                </a:solidFill>
              </a:rPr>
            </a:br>
            <a:endParaRPr lang="en-US" sz="2400" dirty="0">
              <a:solidFill>
                <a:srgbClr val="2F5597"/>
              </a:solidFill>
            </a:endParaRP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AB96-5030-4532-ADCB-F56E87AF57FB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19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99594" y="30259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Summary and future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18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E6F7A85-7F3A-420A-A3FE-F06CB7A12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909574"/>
            <a:ext cx="2056919" cy="5311758"/>
          </a:xfrm>
          <a:prstGeom prst="rect">
            <a:avLst/>
          </a:prstGeom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B595A-3BE4-49E6-A4C3-DDA975D3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6" y="1256018"/>
            <a:ext cx="5633604" cy="474143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2F5597"/>
                </a:solidFill>
              </a:rPr>
              <a:t>This talk</a:t>
            </a:r>
            <a:r>
              <a:rPr lang="en-US" sz="2000" dirty="0"/>
              <a:t>: special diagnostics and MGI generated RE beams</a:t>
            </a:r>
          </a:p>
          <a:p>
            <a:r>
              <a:rPr lang="en-US" sz="2000" b="1" dirty="0">
                <a:solidFill>
                  <a:srgbClr val="2F5597"/>
                </a:solidFill>
              </a:rPr>
              <a:t>Second talk: </a:t>
            </a:r>
            <a:r>
              <a:rPr lang="en-US" sz="1800" dirty="0"/>
              <a:t>Runaway electron studies during the flattop phase in COMPASS</a:t>
            </a:r>
            <a:r>
              <a:rPr lang="cs-CZ" dirty="0"/>
              <a:t> </a:t>
            </a:r>
            <a:r>
              <a:rPr lang="en-US" sz="2000" dirty="0"/>
              <a:t>(Eva)</a:t>
            </a:r>
          </a:p>
          <a:p>
            <a:r>
              <a:rPr lang="en-US" sz="2400" b="1" dirty="0">
                <a:solidFill>
                  <a:srgbClr val="2F5597"/>
                </a:solidFill>
              </a:rPr>
              <a:t>Outline of this talk</a:t>
            </a:r>
          </a:p>
          <a:p>
            <a:pPr lvl="1"/>
            <a:r>
              <a:rPr lang="en-US" sz="2000" dirty="0"/>
              <a:t>Overview of the Vertical ECE &amp; Cherenkov detector</a:t>
            </a:r>
          </a:p>
          <a:p>
            <a:pPr lvl="1"/>
            <a:r>
              <a:rPr lang="en-US" sz="2000" dirty="0"/>
              <a:t>Ramp-up MGI triggered RE beams scenario</a:t>
            </a:r>
          </a:p>
          <a:p>
            <a:pPr lvl="2"/>
            <a:r>
              <a:rPr lang="en-US" sz="1600" dirty="0"/>
              <a:t>Filaments?</a:t>
            </a:r>
          </a:p>
          <a:p>
            <a:pPr lvl="1"/>
            <a:r>
              <a:rPr lang="en-US" sz="2000" dirty="0"/>
              <a:t>Slow gas puff triggered ‘beams’</a:t>
            </a:r>
          </a:p>
          <a:p>
            <a:pPr lvl="1"/>
            <a:r>
              <a:rPr lang="en-US" sz="2000" dirty="0" err="1"/>
              <a:t>Ar</a:t>
            </a:r>
            <a:r>
              <a:rPr lang="en-US" sz="2000" dirty="0"/>
              <a:t> penetration to the beam and beam decay</a:t>
            </a:r>
          </a:p>
          <a:p>
            <a:pPr lvl="1"/>
            <a:r>
              <a:rPr lang="en-US" sz="2000" dirty="0"/>
              <a:t>Outlook for experiments (next two weeks) and analysis</a:t>
            </a:r>
          </a:p>
          <a:p>
            <a:pPr lvl="1"/>
            <a:r>
              <a:rPr lang="en-US" sz="2000" dirty="0"/>
              <a:t>A bit of JET SXR tomography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49867-10BE-45E5-8503-DA35D7815F9B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OUTLINE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23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" y="2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73D3-2951-47F8-A055-2AD6085FF0C8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JET – SXR </a:t>
            </a: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tomography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of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2</a:t>
            </a:r>
            <a:r>
              <a:rPr kumimoji="0" lang="en-US" alt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nd</a:t>
            </a: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DMV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82844"/>
            <a:ext cx="2771858" cy="35563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9455" y="1142522"/>
            <a:ext cx="8774545" cy="209944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SXR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braking radiation of electrons, line radiation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beam – gas interaction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MFR  - Tikhonov regularization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cameras used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Hollow profile – gas cannot get into the beam??</a:t>
            </a:r>
          </a:p>
        </p:txBody>
      </p:sp>
      <p:pic>
        <p:nvPicPr>
          <p:cNvPr id="7" name="JET_91074_RE_be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8950" y="2682844"/>
            <a:ext cx="6053904" cy="34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1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243E-374A-48C6-A166-F38BA0E400F9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21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99594" y="30259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Feedback – M. </a:t>
            </a:r>
            <a:r>
              <a:rPr lang="en-US" altLang="cs-CZ" sz="2200" b="1" dirty="0" err="1">
                <a:solidFill>
                  <a:srgbClr val="FFFFFF"/>
                </a:solidFill>
              </a:rPr>
              <a:t>Gospodarczyk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163614-86A2-4CBF-8351-AE9F37455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065869"/>
            <a:ext cx="79914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08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27777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3676-C3F0-487B-8840-24795C3DCF3C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22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Discussion </a:t>
            </a:r>
          </a:p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What may affect runaway current </a:t>
            </a:r>
          </a:p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after MGI in COMPASS?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28.jpg">
            <a:extLst>
              <a:ext uri="{FF2B5EF4-FFF2-40B4-BE49-F238E27FC236}">
                <a16:creationId xmlns:a16="http://schemas.microsoft.com/office/drawing/2014/main" id="{B8306D00-BE63-421B-B159-081E249C1C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203" y="1581536"/>
            <a:ext cx="8721358" cy="43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3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B595A-3BE4-49E6-A4C3-DDA975D3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4" y="1004981"/>
            <a:ext cx="9046356" cy="5304324"/>
          </a:xfrm>
        </p:spPr>
        <p:txBody>
          <a:bodyPr>
            <a:normAutofit/>
          </a:bodyPr>
          <a:lstStyle/>
          <a:p>
            <a:r>
              <a:rPr lang="en-US" sz="2400" dirty="0"/>
              <a:t>Changes in the team: </a:t>
            </a:r>
          </a:p>
          <a:p>
            <a:pPr lvl="1"/>
            <a:r>
              <a:rPr lang="en-US" sz="2000" b="1" dirty="0" err="1"/>
              <a:t>Miloš</a:t>
            </a:r>
            <a:r>
              <a:rPr lang="en-US" sz="2000" b="1" dirty="0"/>
              <a:t> </a:t>
            </a:r>
            <a:r>
              <a:rPr lang="en-US" sz="2000" b="1" dirty="0" err="1"/>
              <a:t>Vlainič</a:t>
            </a:r>
            <a:r>
              <a:rPr lang="en-US" sz="2000" b="1" dirty="0"/>
              <a:t> </a:t>
            </a:r>
            <a:r>
              <a:rPr lang="en-US" sz="1800" dirty="0"/>
              <a:t>left (finishing his PhD this year)</a:t>
            </a:r>
          </a:p>
          <a:p>
            <a:pPr lvl="1"/>
            <a:r>
              <a:rPr lang="en-US" sz="2000" b="1" dirty="0"/>
              <a:t>Eva </a:t>
            </a:r>
            <a:r>
              <a:rPr lang="en-US" sz="2000" b="1" dirty="0" err="1"/>
              <a:t>Macúšová</a:t>
            </a:r>
            <a:r>
              <a:rPr lang="en-US" sz="2000" b="1" dirty="0"/>
              <a:t> </a:t>
            </a:r>
            <a:r>
              <a:rPr lang="en-US" sz="1800" dirty="0"/>
              <a:t>started in August 2016 as a post-doc (modelling and experiments)</a:t>
            </a:r>
          </a:p>
          <a:p>
            <a:pPr lvl="1"/>
            <a:r>
              <a:rPr lang="en-US" sz="2000" b="1" dirty="0"/>
              <a:t>Andrea </a:t>
            </a:r>
            <a:r>
              <a:rPr lang="en-US" sz="2000" b="1" dirty="0" err="1"/>
              <a:t>Casolari</a:t>
            </a:r>
            <a:r>
              <a:rPr lang="en-US" sz="2000" b="1" dirty="0"/>
              <a:t> </a:t>
            </a:r>
            <a:r>
              <a:rPr lang="en-US" sz="1800" dirty="0"/>
              <a:t>started in March 2017 as a post-doc (MHD-RE modelling)</a:t>
            </a:r>
          </a:p>
          <a:p>
            <a:r>
              <a:rPr lang="en-US" sz="2400" dirty="0"/>
              <a:t>Master Students: </a:t>
            </a:r>
            <a:endParaRPr lang="en-US" sz="1800" dirty="0"/>
          </a:p>
          <a:p>
            <a:pPr lvl="1"/>
            <a:r>
              <a:rPr lang="en-US" sz="2000" b="1" dirty="0"/>
              <a:t>Jaroslav </a:t>
            </a:r>
            <a:r>
              <a:rPr lang="en-US" sz="2000" b="1" dirty="0" err="1"/>
              <a:t>Čeřovský</a:t>
            </a:r>
            <a:r>
              <a:rPr lang="en-US" sz="2000" b="1" dirty="0"/>
              <a:t> </a:t>
            </a:r>
            <a:r>
              <a:rPr lang="en-US" sz="1800" dirty="0"/>
              <a:t>– continues, now focused on Cherenkov detector data</a:t>
            </a:r>
          </a:p>
          <a:p>
            <a:pPr lvl="1"/>
            <a:r>
              <a:rPr lang="en-US" sz="2000" b="1" dirty="0"/>
              <a:t>Michal </a:t>
            </a:r>
            <a:r>
              <a:rPr lang="en-US" sz="2000" b="1" dirty="0" err="1"/>
              <a:t>Farník</a:t>
            </a:r>
            <a:r>
              <a:rPr lang="en-US" sz="2000" b="1" dirty="0"/>
              <a:t> </a:t>
            </a:r>
            <a:r>
              <a:rPr lang="en-US" sz="1800" dirty="0"/>
              <a:t>- moved from general ECE data interpretation to RE related ECE data</a:t>
            </a:r>
          </a:p>
          <a:p>
            <a:pPr lvl="1"/>
            <a:r>
              <a:rPr lang="en-US" sz="2000" b="1" dirty="0" err="1"/>
              <a:t>Sundaresan</a:t>
            </a:r>
            <a:r>
              <a:rPr lang="en-US" sz="2000" b="1" dirty="0"/>
              <a:t> Sridhar </a:t>
            </a:r>
            <a:r>
              <a:rPr lang="en-US" sz="1800" dirty="0"/>
              <a:t>– EM fusion master student, focused on magnetic islands and RE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r>
              <a:rPr lang="en-US" sz="2000" b="1" dirty="0"/>
              <a:t>First campaign </a:t>
            </a:r>
            <a:r>
              <a:rPr lang="en-US" sz="2000" dirty="0"/>
              <a:t>in June 2016, 10 sessions, </a:t>
            </a:r>
            <a:r>
              <a:rPr lang="en-US" sz="2000" b="1" dirty="0"/>
              <a:t>114 good discharges</a:t>
            </a:r>
            <a:r>
              <a:rPr lang="en-US" sz="2000" dirty="0"/>
              <a:t>, focused on post-disruption RE beam (</a:t>
            </a:r>
            <a:r>
              <a:rPr lang="en-US" sz="2000" dirty="0" err="1"/>
              <a:t>Ar</a:t>
            </a:r>
            <a:r>
              <a:rPr lang="en-US" sz="2000" dirty="0"/>
              <a:t> puff), RE losses due to MHD active plasmas.</a:t>
            </a:r>
          </a:p>
          <a:p>
            <a:r>
              <a:rPr lang="en-US" sz="2000" b="1" dirty="0"/>
              <a:t>Second campaign </a:t>
            </a:r>
            <a:r>
              <a:rPr lang="en-US" sz="2000" dirty="0"/>
              <a:t>December 2016, </a:t>
            </a:r>
            <a:r>
              <a:rPr lang="en-US" sz="2000" b="1" dirty="0"/>
              <a:t>101 good discharges </a:t>
            </a:r>
            <a:r>
              <a:rPr lang="en-US" sz="2000" dirty="0"/>
              <a:t>focused on development of </a:t>
            </a:r>
            <a:r>
              <a:rPr lang="en-US" sz="2000" dirty="0" err="1"/>
              <a:t>MARTe</a:t>
            </a:r>
            <a:r>
              <a:rPr lang="en-US" sz="2000" dirty="0"/>
              <a:t> control of the RE beam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01314-AD36-4CA0-861F-A4B155CEC6EA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STATISTICS, TEAM and PUBLICATIONS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49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D2BD-2B92-4D90-99EE-4B6F7B3C8660}" type="datetime1">
              <a:rPr lang="cs-CZ" smtClean="0"/>
              <a:t>07.06.2017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  O Ficker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4</a:t>
            </a:fld>
            <a:endParaRPr lang="cs-CZ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cs-CZ" altLang="cs-CZ" sz="2200" b="1" dirty="0" err="1">
                <a:solidFill>
                  <a:srgbClr val="FFFFFF"/>
                </a:solidFill>
              </a:rPr>
              <a:t>Diagnostics</a:t>
            </a:r>
            <a:r>
              <a:rPr lang="cs-CZ" altLang="cs-CZ" sz="2200" b="1" dirty="0">
                <a:solidFill>
                  <a:srgbClr val="FFFFFF"/>
                </a:solidFill>
              </a:rPr>
              <a:t> set-up – last RE </a:t>
            </a:r>
            <a:r>
              <a:rPr lang="cs-CZ" altLang="cs-CZ" sz="2200" b="1" dirty="0" err="1">
                <a:solidFill>
                  <a:srgbClr val="FFFFFF"/>
                </a:solidFill>
              </a:rPr>
              <a:t>campaign</a:t>
            </a:r>
            <a:r>
              <a:rPr lang="cs-CZ" altLang="cs-CZ" sz="2200" b="1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" name="AutoShape 2" descr="Zobrazování obrázku Compass-D_RE campaign_11_2016final.jpg">
            <a:extLst>
              <a:ext uri="{FF2B5EF4-FFF2-40B4-BE49-F238E27FC236}">
                <a16:creationId xmlns:a16="http://schemas.microsoft.com/office/drawing/2014/main" id="{574E5291-06F3-40AC-8698-053ADE28D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BF651689-0F8E-4705-848E-212B663D9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959134"/>
            <a:ext cx="7968563" cy="52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96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6309303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96A4D5B-92CA-44E5-B8C3-8F3A42EEBD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38625" y="1153249"/>
            <a:ext cx="3206415" cy="5132530"/>
          </a:xfrm>
          <a:prstGeom prst="rect">
            <a:avLst/>
          </a:prstGeom>
        </p:spPr>
      </p:pic>
      <p:sp>
        <p:nvSpPr>
          <p:cNvPr id="23" name="Zástupný symbol pro obsah 22">
            <a:extLst>
              <a:ext uri="{FF2B5EF4-FFF2-40B4-BE49-F238E27FC236}">
                <a16:creationId xmlns:a16="http://schemas.microsoft.com/office/drawing/2014/main" id="{F77E2839-3FEC-494E-8402-D6CC024E0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198" y="1087296"/>
            <a:ext cx="5672602" cy="4389868"/>
          </a:xfrm>
        </p:spPr>
        <p:txBody>
          <a:bodyPr>
            <a:normAutofit/>
          </a:bodyPr>
          <a:lstStyle/>
          <a:p>
            <a:r>
              <a:rPr lang="en-US" sz="2000" dirty="0"/>
              <a:t>Measurement of the third harmonic and higher</a:t>
            </a:r>
          </a:p>
          <a:p>
            <a:r>
              <a:rPr lang="en-US" sz="2000" dirty="0"/>
              <a:t>Line of sight along constant B ⇒ resonance dominated by E (</a:t>
            </a:r>
            <a:r>
              <a:rPr lang="en-US" sz="2000" dirty="0" err="1"/>
              <a:t>v</a:t>
            </a:r>
            <a:r>
              <a:rPr lang="en-US" sz="2000" baseline="-25000" dirty="0" err="1"/>
              <a:t>per</a:t>
            </a:r>
            <a:r>
              <a:rPr lang="en-US" sz="2000" dirty="0" err="1"/>
              <a:t>,v</a:t>
            </a:r>
            <a:r>
              <a:rPr lang="en-US" sz="2000" baseline="-25000" dirty="0" err="1"/>
              <a:t>par</a:t>
            </a:r>
            <a:r>
              <a:rPr lang="en-US" sz="2000" dirty="0"/>
              <a:t>)</a:t>
            </a:r>
          </a:p>
          <a:p>
            <a:r>
              <a:rPr lang="en-US" sz="2000" dirty="0"/>
              <a:t>Analysis in optically thin plasmas difficult</a:t>
            </a:r>
          </a:p>
          <a:p>
            <a:r>
              <a:rPr lang="en-US" sz="2000" dirty="0"/>
              <a:t>X mode is of interest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14AFA-467B-4AD0-A7F9-382B51A03226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99593" y="30259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Vertical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ECE</a:t>
            </a: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– optical depth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6A7E0AB-D5BE-4D71-873B-68C2399EB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69" y="2779170"/>
            <a:ext cx="3481464" cy="321112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7BF7CB3-4033-417B-841A-7679B53D9BCF}"/>
              </a:ext>
            </a:extLst>
          </p:cNvPr>
          <p:cNvSpPr txBox="1"/>
          <p:nvPr/>
        </p:nvSpPr>
        <p:spPr>
          <a:xfrm>
            <a:off x="960582" y="991210"/>
            <a:ext cx="385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3F69D2A-F51C-4229-BB00-53DE1D0FCFAA}"/>
              </a:ext>
            </a:extLst>
          </p:cNvPr>
          <p:cNvSpPr txBox="1"/>
          <p:nvPr/>
        </p:nvSpPr>
        <p:spPr>
          <a:xfrm>
            <a:off x="3916218" y="5990292"/>
            <a:ext cx="173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Path length [m</a:t>
            </a:r>
            <a:r>
              <a:rPr lang="en-US" dirty="0"/>
              <a:t>]</a:t>
            </a:r>
            <a:endParaRPr lang="cs-CZ" dirty="0"/>
          </a:p>
        </p:txBody>
      </p:sp>
      <p:pic>
        <p:nvPicPr>
          <p:cNvPr id="26" name="Obrázek 2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C16202D4-79CB-4D8F-A41F-108B08289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7" y="3796962"/>
            <a:ext cx="2722196" cy="19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22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6309303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70D09-9D88-448F-866F-3DE3E8C91CEE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Vertical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ECE</a:t>
            </a:r>
            <a:r>
              <a:rPr kumimoji="0" lang="en-US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– measurable energies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10927AB-9BA7-4B67-805A-2C5B84DC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1" y="1084943"/>
            <a:ext cx="6794967" cy="508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2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5D22-A3D0-44CF-90B0-1D2B24D20915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Vertical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ECE – </a:t>
            </a: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flattop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example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C92D25-E6EE-40E8-AD1A-74AA1BC6B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7" y="1106620"/>
            <a:ext cx="7514991" cy="5202685"/>
          </a:xfrm>
          <a:prstGeom prst="rect">
            <a:avLst/>
          </a:prstGeom>
        </p:spPr>
      </p:pic>
      <p:sp>
        <p:nvSpPr>
          <p:cNvPr id="11" name="Šipka: dolů 10">
            <a:extLst>
              <a:ext uri="{FF2B5EF4-FFF2-40B4-BE49-F238E27FC236}">
                <a16:creationId xmlns:a16="http://schemas.microsoft.com/office/drawing/2014/main" id="{84501A8B-D36E-438D-8F48-8BCB087296D5}"/>
              </a:ext>
            </a:extLst>
          </p:cNvPr>
          <p:cNvSpPr/>
          <p:nvPr/>
        </p:nvSpPr>
        <p:spPr>
          <a:xfrm rot="11413306">
            <a:off x="2185742" y="2541873"/>
            <a:ext cx="235772" cy="216972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531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B917E-23CC-4678-A3E9-DA579ACB94A3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279529" y="238987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Cherenkov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cs-CZ" alt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Detector</a:t>
            </a:r>
            <a:endParaRPr kumimoji="0" lang="cs-CZ" altLang="cs-CZ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50FDA4-D3B4-4330-A401-BDEDC323F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40" y="1199568"/>
            <a:ext cx="4756064" cy="26698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0964B0-C581-41A8-8F8D-E4DE0B2AA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373" y="1097516"/>
            <a:ext cx="2927596" cy="439491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9602800-6C5A-4FC5-BA29-EFC70E99D51F}"/>
              </a:ext>
            </a:extLst>
          </p:cNvPr>
          <p:cNvSpPr/>
          <p:nvPr/>
        </p:nvSpPr>
        <p:spPr>
          <a:xfrm>
            <a:off x="508000" y="3978398"/>
            <a:ext cx="528031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Direct detection of lost 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Diamond of the CVD type, Mo layer for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i="1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thr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3 channels: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i="1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thr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&lt;58, &lt;145, &lt;211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keV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Outer midplane in front of the protection limiter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477A75-0AB4-4BBE-95EF-6AF7E634E58B}"/>
              </a:ext>
            </a:extLst>
          </p:cNvPr>
          <p:cNvSpPr txBox="1"/>
          <p:nvPr/>
        </p:nvSpPr>
        <p:spPr>
          <a:xfrm>
            <a:off x="6115050" y="3700152"/>
            <a:ext cx="114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&lt;58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&lt;145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&lt;211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10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cs-CZ" sz="16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82F30C-24EC-4AE8-9CC6-9E7CE9A79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04980"/>
            <a:ext cx="8765308" cy="5100255"/>
          </a:xfrm>
        </p:spPr>
        <p:txBody>
          <a:bodyPr>
            <a:normAutofit/>
          </a:bodyPr>
          <a:lstStyle/>
          <a:p>
            <a:r>
              <a:rPr lang="en-US" sz="2400" b="1" dirty="0"/>
              <a:t>MGI in current ramp-up</a:t>
            </a:r>
          </a:p>
          <a:p>
            <a:pPr lvl="1"/>
            <a:r>
              <a:rPr lang="en-US" sz="1800" b="1" dirty="0" err="1"/>
              <a:t>Ip</a:t>
            </a:r>
            <a:r>
              <a:rPr lang="en-US" sz="1800" b="1" dirty="0"/>
              <a:t> in range 50 to 100 kA, </a:t>
            </a:r>
            <a:r>
              <a:rPr lang="en-US" sz="1800" dirty="0"/>
              <a:t>early after the breakdown 10-25 </a:t>
            </a:r>
            <a:r>
              <a:rPr lang="en-US" sz="1800" dirty="0" err="1"/>
              <a:t>ms</a:t>
            </a:r>
            <a:endParaRPr lang="en-US" sz="1800" dirty="0"/>
          </a:p>
          <a:p>
            <a:pPr lvl="1"/>
            <a:r>
              <a:rPr lang="en-US" sz="1800" dirty="0"/>
              <a:t>Prescribed high E field, standard </a:t>
            </a:r>
            <a:r>
              <a:rPr lang="en-US" sz="1800" b="1" dirty="0"/>
              <a:t>B=1.15T </a:t>
            </a:r>
            <a:r>
              <a:rPr lang="en-US" sz="1800" dirty="0"/>
              <a:t>(!)</a:t>
            </a:r>
          </a:p>
          <a:p>
            <a:pPr lvl="1"/>
            <a:r>
              <a:rPr lang="en-US" sz="1800" dirty="0"/>
              <a:t>MGI </a:t>
            </a:r>
            <a:r>
              <a:rPr lang="en-US" sz="1800" b="1" dirty="0"/>
              <a:t>1.4-3.0 bar of </a:t>
            </a:r>
            <a:r>
              <a:rPr lang="en-US" sz="1800" b="1" dirty="0" err="1"/>
              <a:t>Ar</a:t>
            </a:r>
            <a:r>
              <a:rPr lang="en-US" sz="1800" dirty="0"/>
              <a:t>, number of particles injected </a:t>
            </a:r>
            <a:r>
              <a:rPr lang="en-US" sz="1800" b="1" dirty="0"/>
              <a:t>2-6e20 m</a:t>
            </a:r>
            <a:r>
              <a:rPr lang="en-US" sz="1800" b="1" baseline="30000" dirty="0"/>
              <a:t>-3</a:t>
            </a:r>
            <a:endParaRPr lang="en-US" sz="1800" b="1" dirty="0"/>
          </a:p>
          <a:p>
            <a:pPr lvl="1"/>
            <a:r>
              <a:rPr lang="en-US" sz="1800" dirty="0"/>
              <a:t>TQ, CQ, RE plateaus of current 0-75% of the pre-disruptive, up to 25 </a:t>
            </a:r>
            <a:r>
              <a:rPr lang="en-US" sz="1800" dirty="0" err="1"/>
              <a:t>ms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/>
              <a:t>“steady” decrease of current or position instability (radial/vertical)</a:t>
            </a:r>
          </a:p>
          <a:p>
            <a:r>
              <a:rPr lang="en-US" sz="2400" b="1" dirty="0"/>
              <a:t>Long low density discharge</a:t>
            </a:r>
          </a:p>
          <a:p>
            <a:pPr lvl="1"/>
            <a:r>
              <a:rPr lang="en-US" sz="1800" b="1" dirty="0"/>
              <a:t>Up to 1.3 s </a:t>
            </a:r>
            <a:r>
              <a:rPr lang="en-US" sz="1800" dirty="0"/>
              <a:t>(standard COMPASS discharge 350 </a:t>
            </a:r>
            <a:r>
              <a:rPr lang="en-US" sz="1800" dirty="0" err="1"/>
              <a:t>ms</a:t>
            </a:r>
            <a:r>
              <a:rPr lang="en-US" sz="1800" dirty="0"/>
              <a:t>) - loop voltage negligible</a:t>
            </a:r>
            <a:endParaRPr lang="en-US" sz="1800" b="1" dirty="0"/>
          </a:p>
          <a:p>
            <a:pPr lvl="1"/>
            <a:r>
              <a:rPr lang="en-US" sz="1800" dirty="0"/>
              <a:t>No fueling after breakdown, density drops below </a:t>
            </a:r>
            <a:r>
              <a:rPr lang="en-US" sz="1800" b="1" dirty="0"/>
              <a:t>0.5e19 m</a:t>
            </a:r>
            <a:r>
              <a:rPr lang="en-US" sz="1800" b="1" baseline="30000" dirty="0"/>
              <a:t>-3</a:t>
            </a:r>
          </a:p>
          <a:p>
            <a:pPr lvl="1"/>
            <a:r>
              <a:rPr lang="en-US" sz="1800" b="1" dirty="0"/>
              <a:t>Position relatively stable</a:t>
            </a:r>
            <a:r>
              <a:rPr lang="en-US" sz="1800" dirty="0"/>
              <a:t>, thermal component still present</a:t>
            </a:r>
          </a:p>
          <a:p>
            <a:r>
              <a:rPr lang="en-US" sz="2200" b="1" dirty="0"/>
              <a:t>Slow </a:t>
            </a:r>
            <a:r>
              <a:rPr lang="en-US" sz="2200" b="1" dirty="0" err="1"/>
              <a:t>Ar</a:t>
            </a:r>
            <a:r>
              <a:rPr lang="en-US" sz="2200" b="1" dirty="0"/>
              <a:t> gas puff into low density plasmas</a:t>
            </a:r>
          </a:p>
          <a:p>
            <a:pPr lvl="1"/>
            <a:r>
              <a:rPr lang="en-US" sz="1800" dirty="0"/>
              <a:t>Starting as previous with a bit more fueling</a:t>
            </a:r>
          </a:p>
          <a:p>
            <a:pPr lvl="1"/>
            <a:r>
              <a:rPr lang="en-US" sz="1800" dirty="0"/>
              <a:t>Bottom </a:t>
            </a:r>
            <a:r>
              <a:rPr lang="en-US" sz="1800" dirty="0" err="1"/>
              <a:t>piezovalve</a:t>
            </a:r>
            <a:r>
              <a:rPr lang="en-US" sz="1800" dirty="0"/>
              <a:t> injects </a:t>
            </a:r>
            <a:r>
              <a:rPr lang="en-US" altLang="cs-CZ" sz="1800" b="1" dirty="0"/>
              <a:t>1e18-1e19 </a:t>
            </a:r>
            <a:r>
              <a:rPr lang="en-US" altLang="cs-CZ" sz="1800" b="1" dirty="0" err="1"/>
              <a:t>Ar</a:t>
            </a:r>
            <a:r>
              <a:rPr lang="en-US" altLang="cs-CZ" sz="1800" b="1" dirty="0"/>
              <a:t> atoms </a:t>
            </a:r>
            <a:r>
              <a:rPr lang="en-US" altLang="cs-CZ" sz="1800" dirty="0"/>
              <a:t>(~N</a:t>
            </a:r>
            <a:r>
              <a:rPr lang="en-US" altLang="cs-CZ" sz="1800" baseline="-25000" dirty="0"/>
              <a:t>e </a:t>
            </a:r>
            <a:r>
              <a:rPr lang="en-US" altLang="cs-CZ" sz="1800" dirty="0"/>
              <a:t>before injection) in 15 </a:t>
            </a:r>
            <a:r>
              <a:rPr lang="en-US" altLang="cs-CZ" sz="1800" dirty="0" err="1"/>
              <a:t>ms</a:t>
            </a:r>
            <a:endParaRPr lang="en-US" altLang="cs-CZ" sz="1800" dirty="0"/>
          </a:p>
          <a:p>
            <a:pPr lvl="1"/>
            <a:r>
              <a:rPr lang="en-US" altLang="cs-CZ" sz="1800" i="1" dirty="0" err="1"/>
              <a:t>T</a:t>
            </a:r>
            <a:r>
              <a:rPr lang="en-US" altLang="cs-CZ" sz="1800" i="1" baseline="-25000" dirty="0" err="1"/>
              <a:t>e</a:t>
            </a:r>
            <a:r>
              <a:rPr lang="en-US" altLang="cs-CZ" sz="1800" dirty="0"/>
              <a:t> slowly achieves zero, part of current is lost</a:t>
            </a:r>
          </a:p>
          <a:p>
            <a:pPr lvl="1"/>
            <a:r>
              <a:rPr lang="en-US" altLang="cs-CZ" sz="1800" b="1" dirty="0"/>
              <a:t>Only RE remain</a:t>
            </a:r>
            <a:r>
              <a:rPr lang="en-US" altLang="cs-CZ" sz="1800" dirty="0"/>
              <a:t>, radial position unstable</a:t>
            </a:r>
          </a:p>
          <a:p>
            <a:pPr lvl="1"/>
            <a:endParaRPr lang="en-US" altLang="cs-CZ" sz="1800" dirty="0"/>
          </a:p>
          <a:p>
            <a:pPr lvl="1"/>
            <a:endParaRPr lang="cs-CZ" sz="18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38404-7B6D-4742-AB56-09DA9A6C8AC3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07.06.2017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 COMPASS   O Ficker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18303-B9BF-4E03-B675-C49674AD51F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cs-CZ" sz="22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Scenarios to achieve RE beam</a:t>
            </a:r>
          </a:p>
        </p:txBody>
      </p:sp>
    </p:spTree>
    <p:extLst>
      <p:ext uri="{BB962C8B-B14F-4D97-AF65-F5344CB8AC3E}">
        <p14:creationId xmlns:p14="http://schemas.microsoft.com/office/powerpoint/2010/main" val="3530029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11755</TotalTime>
  <Words>1237</Words>
  <Application>Microsoft Office PowerPoint</Application>
  <PresentationFormat>Předvádění na obrazovce (4:3)</PresentationFormat>
  <Paragraphs>242</Paragraphs>
  <Slides>22</Slides>
  <Notes>22</Notes>
  <HiddenSlides>0</HiddenSlides>
  <MMClips>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Microsoft YaHei</vt:lpstr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Ondrej Ficker</dc:creator>
  <cp:lastModifiedBy>Ondrej Ficker</cp:lastModifiedBy>
  <cp:revision>253</cp:revision>
  <dcterms:created xsi:type="dcterms:W3CDTF">2016-11-20T15:33:08Z</dcterms:created>
  <dcterms:modified xsi:type="dcterms:W3CDTF">2017-06-07T22:12:53Z</dcterms:modified>
</cp:coreProperties>
</file>