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531" r:id="rId3"/>
    <p:sldId id="495" r:id="rId4"/>
    <p:sldId id="496" r:id="rId5"/>
    <p:sldId id="497" r:id="rId6"/>
    <p:sldId id="498" r:id="rId7"/>
    <p:sldId id="500" r:id="rId8"/>
    <p:sldId id="501" r:id="rId9"/>
    <p:sldId id="528" r:id="rId10"/>
    <p:sldId id="503" r:id="rId11"/>
    <p:sldId id="504" r:id="rId12"/>
    <p:sldId id="505" r:id="rId13"/>
    <p:sldId id="507" r:id="rId14"/>
    <p:sldId id="514" r:id="rId15"/>
    <p:sldId id="515" r:id="rId16"/>
    <p:sldId id="516" r:id="rId17"/>
    <p:sldId id="517" r:id="rId18"/>
    <p:sldId id="521" r:id="rId19"/>
    <p:sldId id="522" r:id="rId20"/>
    <p:sldId id="529" r:id="rId21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724B"/>
    <a:srgbClr val="FF9900"/>
    <a:srgbClr val="00FF00"/>
    <a:srgbClr val="3333FF"/>
    <a:srgbClr val="800000"/>
    <a:srgbClr val="FBB489"/>
    <a:srgbClr val="CC6600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768" autoAdjust="0"/>
  </p:normalViewPr>
  <p:slideViewPr>
    <p:cSldViewPr>
      <p:cViewPr varScale="1">
        <p:scale>
          <a:sx n="48" d="100"/>
          <a:sy n="48" d="100"/>
        </p:scale>
        <p:origin x="-126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58"/>
    </p:cViewPr>
  </p:sorterViewPr>
  <p:notesViewPr>
    <p:cSldViewPr>
      <p:cViewPr varScale="1">
        <p:scale>
          <a:sx n="64" d="100"/>
          <a:sy n="64" d="100"/>
        </p:scale>
        <p:origin x="-296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frared\Desktop\HXRM_Files_April_2014\Horizontal%20Angular%20Flux%20Distribu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dyas1\Desktop\55_EE_Hard_X_Ray_Monitor_Documents\Neutronics_NH_heating\Scintillator_NH_heating_fi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Normalized angular </a:t>
            </a:r>
            <a:r>
              <a:rPr lang="en-US" sz="1800" dirty="0"/>
              <a:t>flux </a:t>
            </a:r>
            <a:r>
              <a:rPr lang="en-US" sz="1800" dirty="0" smtClean="0"/>
              <a:t>distribution profile of </a:t>
            </a:r>
            <a:r>
              <a:rPr lang="en-US" sz="1800" dirty="0"/>
              <a:t>the HXR photons </a:t>
            </a:r>
            <a:r>
              <a:rPr lang="en-US" sz="1800" dirty="0" smtClean="0"/>
              <a:t>(</a:t>
            </a:r>
            <a:r>
              <a:rPr lang="en-US" sz="1800" dirty="0"/>
              <a:t>energy integrated)</a:t>
            </a:r>
          </a:p>
        </c:rich>
      </c:tx>
      <c:layout>
        <c:manualLayout>
          <c:xMode val="edge"/>
          <c:yMode val="edge"/>
          <c:x val="0.13455373202624529"/>
          <c:y val="1.0833710614707649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xVal>
            <c:numRef>
              <c:f>'C:\Users\Infrared\Desktop\HXRM_Files_April_2014\[180 degree flux profile.xlsx]Sheet3'!$I$3:$I$21</c:f>
              <c:numCache>
                <c:formatCode>General</c:formatCode>
                <c:ptCount val="19"/>
                <c:pt idx="0">
                  <c:v>-180</c:v>
                </c:pt>
                <c:pt idx="1">
                  <c:v>-160</c:v>
                </c:pt>
                <c:pt idx="2">
                  <c:v>-140</c:v>
                </c:pt>
                <c:pt idx="3">
                  <c:v>-120</c:v>
                </c:pt>
                <c:pt idx="4">
                  <c:v>-100</c:v>
                </c:pt>
                <c:pt idx="5">
                  <c:v>-80</c:v>
                </c:pt>
                <c:pt idx="6">
                  <c:v>-60</c:v>
                </c:pt>
                <c:pt idx="7">
                  <c:v>-40</c:v>
                </c:pt>
                <c:pt idx="8">
                  <c:v>-20</c:v>
                </c:pt>
                <c:pt idx="9">
                  <c:v>0</c:v>
                </c:pt>
                <c:pt idx="10">
                  <c:v>20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100</c:v>
                </c:pt>
                <c:pt idx="15">
                  <c:v>120</c:v>
                </c:pt>
                <c:pt idx="16">
                  <c:v>140</c:v>
                </c:pt>
                <c:pt idx="17">
                  <c:v>160</c:v>
                </c:pt>
                <c:pt idx="18">
                  <c:v>180</c:v>
                </c:pt>
              </c:numCache>
            </c:numRef>
          </c:xVal>
          <c:yVal>
            <c:numRef>
              <c:f>'C:\Users\Infrared\Desktop\HXRM_Files_April_2014\[180 degree flux profile.xlsx]Sheet3'!$K$3:$K$21</c:f>
              <c:numCache>
                <c:formatCode>General</c:formatCode>
                <c:ptCount val="19"/>
                <c:pt idx="0">
                  <c:v>1.4185282615447809E-5</c:v>
                </c:pt>
                <c:pt idx="1">
                  <c:v>1.0852547665199903E-5</c:v>
                </c:pt>
                <c:pt idx="2">
                  <c:v>3.4559692672945598E-5</c:v>
                </c:pt>
                <c:pt idx="3">
                  <c:v>1.00618187361316E-4</c:v>
                </c:pt>
                <c:pt idx="4">
                  <c:v>4.4585277750031484E-4</c:v>
                </c:pt>
                <c:pt idx="5">
                  <c:v>5.9760670749665315E-4</c:v>
                </c:pt>
                <c:pt idx="6">
                  <c:v>7.8166491370419873E-4</c:v>
                </c:pt>
                <c:pt idx="7">
                  <c:v>1.320308476271657E-3</c:v>
                </c:pt>
                <c:pt idx="8">
                  <c:v>1.740936139337975E-3</c:v>
                </c:pt>
                <c:pt idx="9">
                  <c:v>0.98964889452586891</c:v>
                </c:pt>
                <c:pt idx="10">
                  <c:v>1.8389242836845887E-3</c:v>
                </c:pt>
                <c:pt idx="11">
                  <c:v>1.4247485148962413E-3</c:v>
                </c:pt>
                <c:pt idx="12">
                  <c:v>7.8220257156069446E-4</c:v>
                </c:pt>
                <c:pt idx="13">
                  <c:v>6.000709726722655E-4</c:v>
                </c:pt>
                <c:pt idx="14">
                  <c:v>4.7793302960464745E-4</c:v>
                </c:pt>
                <c:pt idx="15">
                  <c:v>1.1883134725015935E-4</c:v>
                </c:pt>
                <c:pt idx="16">
                  <c:v>2.206610569814489E-5</c:v>
                </c:pt>
                <c:pt idx="17">
                  <c:v>2.5558641524308012E-5</c:v>
                </c:pt>
                <c:pt idx="18">
                  <c:v>1.4185282615447809E-5</c:v>
                </c:pt>
              </c:numCache>
            </c:numRef>
          </c:yVal>
          <c:smooth val="0"/>
        </c:ser>
        <c:ser>
          <c:idx val="3"/>
          <c:order val="3"/>
          <c:xVal>
            <c:numRef>
              <c:f>'C:\Users\Infrared\Desktop\HXRM_Files_April_2014\[180 degree flux profile.xlsx]Sheet3'!$I$3:$I$21</c:f>
              <c:numCache>
                <c:formatCode>General</c:formatCode>
                <c:ptCount val="19"/>
                <c:pt idx="0">
                  <c:v>-180</c:v>
                </c:pt>
                <c:pt idx="1">
                  <c:v>-160</c:v>
                </c:pt>
                <c:pt idx="2">
                  <c:v>-140</c:v>
                </c:pt>
                <c:pt idx="3">
                  <c:v>-120</c:v>
                </c:pt>
                <c:pt idx="4">
                  <c:v>-100</c:v>
                </c:pt>
                <c:pt idx="5">
                  <c:v>-80</c:v>
                </c:pt>
                <c:pt idx="6">
                  <c:v>-60</c:v>
                </c:pt>
                <c:pt idx="7">
                  <c:v>-40</c:v>
                </c:pt>
                <c:pt idx="8">
                  <c:v>-20</c:v>
                </c:pt>
                <c:pt idx="9">
                  <c:v>0</c:v>
                </c:pt>
                <c:pt idx="10">
                  <c:v>20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100</c:v>
                </c:pt>
                <c:pt idx="15">
                  <c:v>120</c:v>
                </c:pt>
                <c:pt idx="16">
                  <c:v>140</c:v>
                </c:pt>
                <c:pt idx="17">
                  <c:v>160</c:v>
                </c:pt>
                <c:pt idx="18">
                  <c:v>180</c:v>
                </c:pt>
              </c:numCache>
            </c:numRef>
          </c:xVal>
          <c:yVal>
            <c:numRef>
              <c:f>'C:\Users\Infrared\Desktop\HXRM_Files_April_2014\[180 degree flux profile.xlsx]Sheet3'!$K$3:$K$21</c:f>
              <c:numCache>
                <c:formatCode>General</c:formatCode>
                <c:ptCount val="19"/>
                <c:pt idx="0">
                  <c:v>1.4185282615447809E-5</c:v>
                </c:pt>
                <c:pt idx="1">
                  <c:v>1.0852547665199903E-5</c:v>
                </c:pt>
                <c:pt idx="2">
                  <c:v>3.4559692672945598E-5</c:v>
                </c:pt>
                <c:pt idx="3">
                  <c:v>1.00618187361316E-4</c:v>
                </c:pt>
                <c:pt idx="4">
                  <c:v>4.4585277750031484E-4</c:v>
                </c:pt>
                <c:pt idx="5">
                  <c:v>5.9760670749665315E-4</c:v>
                </c:pt>
                <c:pt idx="6">
                  <c:v>7.8166491370419873E-4</c:v>
                </c:pt>
                <c:pt idx="7">
                  <c:v>1.320308476271657E-3</c:v>
                </c:pt>
                <c:pt idx="8">
                  <c:v>1.740936139337975E-3</c:v>
                </c:pt>
                <c:pt idx="9">
                  <c:v>0.98964889452586891</c:v>
                </c:pt>
                <c:pt idx="10">
                  <c:v>1.8389242836845887E-3</c:v>
                </c:pt>
                <c:pt idx="11">
                  <c:v>1.4247485148962413E-3</c:v>
                </c:pt>
                <c:pt idx="12">
                  <c:v>7.8220257156069446E-4</c:v>
                </c:pt>
                <c:pt idx="13">
                  <c:v>6.000709726722655E-4</c:v>
                </c:pt>
                <c:pt idx="14">
                  <c:v>4.7793302960464745E-4</c:v>
                </c:pt>
                <c:pt idx="15">
                  <c:v>1.1883134725015935E-4</c:v>
                </c:pt>
                <c:pt idx="16">
                  <c:v>2.206610569814489E-5</c:v>
                </c:pt>
                <c:pt idx="17">
                  <c:v>2.5558641524308012E-5</c:v>
                </c:pt>
                <c:pt idx="18">
                  <c:v>1.4185282615447809E-5</c:v>
                </c:pt>
              </c:numCache>
            </c:numRef>
          </c:yVal>
          <c:smooth val="0"/>
        </c:ser>
        <c:ser>
          <c:idx val="1"/>
          <c:order val="1"/>
          <c:xVal>
            <c:numRef>
              <c:f>'C:\Users\Infrared\Desktop\HXRM_Files_April_2014\[180 degree flux profile.xlsx]Sheet3'!$I$3:$I$21</c:f>
              <c:numCache>
                <c:formatCode>General</c:formatCode>
                <c:ptCount val="19"/>
                <c:pt idx="0">
                  <c:v>-180</c:v>
                </c:pt>
                <c:pt idx="1">
                  <c:v>-160</c:v>
                </c:pt>
                <c:pt idx="2">
                  <c:v>-140</c:v>
                </c:pt>
                <c:pt idx="3">
                  <c:v>-120</c:v>
                </c:pt>
                <c:pt idx="4">
                  <c:v>-100</c:v>
                </c:pt>
                <c:pt idx="5">
                  <c:v>-80</c:v>
                </c:pt>
                <c:pt idx="6">
                  <c:v>-60</c:v>
                </c:pt>
                <c:pt idx="7">
                  <c:v>-40</c:v>
                </c:pt>
                <c:pt idx="8">
                  <c:v>-20</c:v>
                </c:pt>
                <c:pt idx="9">
                  <c:v>0</c:v>
                </c:pt>
                <c:pt idx="10">
                  <c:v>20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100</c:v>
                </c:pt>
                <c:pt idx="15">
                  <c:v>120</c:v>
                </c:pt>
                <c:pt idx="16">
                  <c:v>140</c:v>
                </c:pt>
                <c:pt idx="17">
                  <c:v>160</c:v>
                </c:pt>
                <c:pt idx="18">
                  <c:v>180</c:v>
                </c:pt>
              </c:numCache>
            </c:numRef>
          </c:xVal>
          <c:yVal>
            <c:numRef>
              <c:f>'C:\Users\Infrared\Desktop\HXRM_Files_April_2014\[180 degree flux profile.xlsx]Sheet3'!$K$3:$K$21</c:f>
              <c:numCache>
                <c:formatCode>General</c:formatCode>
                <c:ptCount val="19"/>
                <c:pt idx="0">
                  <c:v>1.4185282615447809E-5</c:v>
                </c:pt>
                <c:pt idx="1">
                  <c:v>1.0852547665199903E-5</c:v>
                </c:pt>
                <c:pt idx="2">
                  <c:v>3.4559692672945598E-5</c:v>
                </c:pt>
                <c:pt idx="3">
                  <c:v>1.00618187361316E-4</c:v>
                </c:pt>
                <c:pt idx="4">
                  <c:v>4.4585277750031484E-4</c:v>
                </c:pt>
                <c:pt idx="5">
                  <c:v>5.9760670749665315E-4</c:v>
                </c:pt>
                <c:pt idx="6">
                  <c:v>7.8166491370419873E-4</c:v>
                </c:pt>
                <c:pt idx="7">
                  <c:v>1.320308476271657E-3</c:v>
                </c:pt>
                <c:pt idx="8">
                  <c:v>1.740936139337975E-3</c:v>
                </c:pt>
                <c:pt idx="9">
                  <c:v>0.98964889452586891</c:v>
                </c:pt>
                <c:pt idx="10">
                  <c:v>1.8389242836845887E-3</c:v>
                </c:pt>
                <c:pt idx="11">
                  <c:v>1.4247485148962413E-3</c:v>
                </c:pt>
                <c:pt idx="12">
                  <c:v>7.8220257156069446E-4</c:v>
                </c:pt>
                <c:pt idx="13">
                  <c:v>6.000709726722655E-4</c:v>
                </c:pt>
                <c:pt idx="14">
                  <c:v>4.7793302960464745E-4</c:v>
                </c:pt>
                <c:pt idx="15">
                  <c:v>1.1883134725015935E-4</c:v>
                </c:pt>
                <c:pt idx="16">
                  <c:v>2.206610569814489E-5</c:v>
                </c:pt>
                <c:pt idx="17">
                  <c:v>2.5558641524308012E-5</c:v>
                </c:pt>
                <c:pt idx="18">
                  <c:v>1.4185282615447809E-5</c:v>
                </c:pt>
              </c:numCache>
            </c:numRef>
          </c:yVal>
          <c:smooth val="0"/>
        </c:ser>
        <c:ser>
          <c:idx val="0"/>
          <c:order val="0"/>
          <c:xVal>
            <c:numRef>
              <c:f>'C:\Users\Infrared\Desktop\HXRM_Files_April_2014\[180 degree flux profile.xlsx]Sheet3'!$I$3:$I$21</c:f>
              <c:numCache>
                <c:formatCode>General</c:formatCode>
                <c:ptCount val="19"/>
                <c:pt idx="0">
                  <c:v>-180</c:v>
                </c:pt>
                <c:pt idx="1">
                  <c:v>-160</c:v>
                </c:pt>
                <c:pt idx="2">
                  <c:v>-140</c:v>
                </c:pt>
                <c:pt idx="3">
                  <c:v>-120</c:v>
                </c:pt>
                <c:pt idx="4">
                  <c:v>-100</c:v>
                </c:pt>
                <c:pt idx="5">
                  <c:v>-80</c:v>
                </c:pt>
                <c:pt idx="6">
                  <c:v>-60</c:v>
                </c:pt>
                <c:pt idx="7">
                  <c:v>-40</c:v>
                </c:pt>
                <c:pt idx="8">
                  <c:v>-20</c:v>
                </c:pt>
                <c:pt idx="9">
                  <c:v>0</c:v>
                </c:pt>
                <c:pt idx="10">
                  <c:v>20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100</c:v>
                </c:pt>
                <c:pt idx="15">
                  <c:v>120</c:v>
                </c:pt>
                <c:pt idx="16">
                  <c:v>140</c:v>
                </c:pt>
                <c:pt idx="17">
                  <c:v>160</c:v>
                </c:pt>
                <c:pt idx="18">
                  <c:v>180</c:v>
                </c:pt>
              </c:numCache>
            </c:numRef>
          </c:xVal>
          <c:yVal>
            <c:numRef>
              <c:f>'C:\Users\Infrared\Desktop\HXRM_Files_April_2014\[180 degree flux profile.xlsx]Sheet3'!$K$3:$K$21</c:f>
              <c:numCache>
                <c:formatCode>General</c:formatCode>
                <c:ptCount val="19"/>
                <c:pt idx="0">
                  <c:v>1.4185282615447809E-5</c:v>
                </c:pt>
                <c:pt idx="1">
                  <c:v>1.0852547665199903E-5</c:v>
                </c:pt>
                <c:pt idx="2">
                  <c:v>3.4559692672945598E-5</c:v>
                </c:pt>
                <c:pt idx="3">
                  <c:v>1.00618187361316E-4</c:v>
                </c:pt>
                <c:pt idx="4">
                  <c:v>4.4585277750031484E-4</c:v>
                </c:pt>
                <c:pt idx="5">
                  <c:v>5.9760670749665315E-4</c:v>
                </c:pt>
                <c:pt idx="6">
                  <c:v>7.8166491370419873E-4</c:v>
                </c:pt>
                <c:pt idx="7">
                  <c:v>1.320308476271657E-3</c:v>
                </c:pt>
                <c:pt idx="8">
                  <c:v>1.740936139337975E-3</c:v>
                </c:pt>
                <c:pt idx="9">
                  <c:v>0.98964889452586891</c:v>
                </c:pt>
                <c:pt idx="10">
                  <c:v>1.8389242836845887E-3</c:v>
                </c:pt>
                <c:pt idx="11">
                  <c:v>1.4247485148962413E-3</c:v>
                </c:pt>
                <c:pt idx="12">
                  <c:v>7.8220257156069446E-4</c:v>
                </c:pt>
                <c:pt idx="13">
                  <c:v>6.000709726722655E-4</c:v>
                </c:pt>
                <c:pt idx="14">
                  <c:v>4.7793302960464745E-4</c:v>
                </c:pt>
                <c:pt idx="15">
                  <c:v>1.1883134725015935E-4</c:v>
                </c:pt>
                <c:pt idx="16">
                  <c:v>2.206610569814489E-5</c:v>
                </c:pt>
                <c:pt idx="17">
                  <c:v>2.5558641524308012E-5</c:v>
                </c:pt>
                <c:pt idx="18">
                  <c:v>1.4185282615447809E-5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329344"/>
        <c:axId val="80331520"/>
      </c:scatterChart>
      <c:valAx>
        <c:axId val="80329344"/>
        <c:scaling>
          <c:orientation val="minMax"/>
          <c:max val="180"/>
          <c:min val="-1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Toroidal</a:t>
                </a:r>
                <a:r>
                  <a:rPr lang="en-US" dirty="0" smtClean="0"/>
                  <a:t> Angle (degree)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0331520"/>
        <c:crossesAt val="1.0000000000000044E-6"/>
        <c:crossBetween val="midCat"/>
        <c:majorUnit val="20"/>
        <c:minorUnit val="20"/>
      </c:valAx>
      <c:valAx>
        <c:axId val="80331520"/>
        <c:scaling>
          <c:logBase val="10"/>
          <c:orientation val="minMax"/>
          <c:max val="1"/>
          <c:min val="1.0000000000000043E-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Normalized flux</a:t>
                </a:r>
                <a:endParaRPr lang="en-US" dirty="0"/>
              </a:p>
            </c:rich>
          </c:tx>
          <c:layout/>
          <c:overlay val="0"/>
        </c:title>
        <c:numFmt formatCode="0.00E+00" sourceLinked="0"/>
        <c:majorTickMark val="none"/>
        <c:minorTickMark val="none"/>
        <c:tickLblPos val="nextTo"/>
        <c:crossAx val="80329344"/>
        <c:crossesAt val="-180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/>
              <a:t>Steady state temperature</a:t>
            </a:r>
          </a:p>
        </c:rich>
      </c:tx>
      <c:layout>
        <c:manualLayout>
          <c:xMode val="edge"/>
          <c:yMode val="edge"/>
          <c:x val="0.29378097344593684"/>
          <c:y val="2.1067278270213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75240594925634"/>
          <c:y val="0.16109600275765695"/>
          <c:w val="0.4723567061393702"/>
          <c:h val="0.62475262536440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Sheet1!$I$5</c:f>
              <c:strCache>
                <c:ptCount val="1"/>
                <c:pt idx="0">
                  <c:v>Scintillator (75x75)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Sheet1!$I$6:$I$10</c:f>
              <c:numCache>
                <c:formatCode>General</c:formatCode>
                <c:ptCount val="5"/>
                <c:pt idx="0">
                  <c:v>844</c:v>
                </c:pt>
                <c:pt idx="1">
                  <c:v>793</c:v>
                </c:pt>
                <c:pt idx="2">
                  <c:v>733</c:v>
                </c:pt>
                <c:pt idx="3">
                  <c:v>665</c:v>
                </c:pt>
                <c:pt idx="4">
                  <c:v>610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Sheet1!$J$5</c:f>
              <c:strCache>
                <c:ptCount val="1"/>
                <c:pt idx="0">
                  <c:v>Optical Fiber Window (75x75)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Sheet1!$J$6:$J$10</c:f>
              <c:numCache>
                <c:formatCode>General</c:formatCode>
                <c:ptCount val="5"/>
                <c:pt idx="0">
                  <c:v>381</c:v>
                </c:pt>
                <c:pt idx="1">
                  <c:v>364</c:v>
                </c:pt>
                <c:pt idx="2">
                  <c:v>344</c:v>
                </c:pt>
                <c:pt idx="3">
                  <c:v>321</c:v>
                </c:pt>
                <c:pt idx="4">
                  <c:v>303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Sheet1!$K$5</c:f>
              <c:strCache>
                <c:ptCount val="1"/>
                <c:pt idx="0">
                  <c:v>Optical Fiber Bundle (75x75)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Sheet1!$K$6:$K$10</c:f>
              <c:numCache>
                <c:formatCode>General</c:formatCode>
                <c:ptCount val="5"/>
                <c:pt idx="0">
                  <c:v>227</c:v>
                </c:pt>
                <c:pt idx="1">
                  <c:v>221</c:v>
                </c:pt>
                <c:pt idx="2">
                  <c:v>214</c:v>
                </c:pt>
                <c:pt idx="3">
                  <c:v>207</c:v>
                </c:pt>
                <c:pt idx="4">
                  <c:v>201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Sheet1!$I$38</c:f>
              <c:strCache>
                <c:ptCount val="1"/>
                <c:pt idx="0">
                  <c:v>Scintillator (40x75)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xVal>
            <c:numRef>
              <c:f>Sheet1!$C$39:$C$43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Sheet1!$I$39:$I$43</c:f>
              <c:numCache>
                <c:formatCode>General</c:formatCode>
                <c:ptCount val="5"/>
                <c:pt idx="0">
                  <c:v>370</c:v>
                </c:pt>
                <c:pt idx="1">
                  <c:v>356</c:v>
                </c:pt>
                <c:pt idx="2">
                  <c:v>338</c:v>
                </c:pt>
                <c:pt idx="3">
                  <c:v>319</c:v>
                </c:pt>
                <c:pt idx="4">
                  <c:v>303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Sheet1!$J$38</c:f>
              <c:strCache>
                <c:ptCount val="1"/>
                <c:pt idx="0">
                  <c:v>Optical Fiber Window (40x75)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xVal>
            <c:numRef>
              <c:f>Sheet1!$C$39:$C$43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Sheet1!$J$39:$J$43</c:f>
              <c:numCache>
                <c:formatCode>General</c:formatCode>
                <c:ptCount val="5"/>
                <c:pt idx="0">
                  <c:v>199</c:v>
                </c:pt>
                <c:pt idx="1">
                  <c:v>195</c:v>
                </c:pt>
                <c:pt idx="2">
                  <c:v>191</c:v>
                </c:pt>
                <c:pt idx="3">
                  <c:v>187</c:v>
                </c:pt>
                <c:pt idx="4">
                  <c:v>184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Sheet1!$K$38</c:f>
              <c:strCache>
                <c:ptCount val="1"/>
                <c:pt idx="0">
                  <c:v>Optical Fiber Bundle (40x75)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Sheet1!$C$39:$C$43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Sheet1!$K$39:$K$43</c:f>
              <c:numCache>
                <c:formatCode>General</c:formatCode>
                <c:ptCount val="5"/>
                <c:pt idx="0">
                  <c:v>248</c:v>
                </c:pt>
                <c:pt idx="1">
                  <c:v>241</c:v>
                </c:pt>
                <c:pt idx="2">
                  <c:v>233</c:v>
                </c:pt>
                <c:pt idx="3">
                  <c:v>225</c:v>
                </c:pt>
                <c:pt idx="4">
                  <c:v>218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743744"/>
        <c:axId val="69746048"/>
      </c:scatterChart>
      <c:valAx>
        <c:axId val="6974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1" i="0" baseline="0" dirty="0" smtClean="0">
                    <a:effectLst/>
                  </a:rPr>
                  <a:t>Diagnostic First Wall (DFW) Shielding </a:t>
                </a:r>
                <a:r>
                  <a:rPr lang="en-GB" sz="1200" b="1" i="0" baseline="0" dirty="0">
                    <a:effectLst/>
                  </a:rPr>
                  <a:t>thickness  (mm)</a:t>
                </a:r>
                <a:endParaRPr lang="en-GB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6679502276954172"/>
              <c:y val="0.898397327541103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9746048"/>
        <c:crosses val="autoZero"/>
        <c:crossBetween val="midCat"/>
      </c:valAx>
      <c:valAx>
        <c:axId val="69746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1400" b="1" i="0" baseline="0">
                    <a:effectLst/>
                  </a:rPr>
                  <a:t>Temperature (⁰C)</a:t>
                </a:r>
                <a:endParaRPr lang="en-GB" sz="8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094633840241541E-2"/>
              <c:y val="0.203230559298084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974374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700678503667097"/>
          <c:y val="0.16487152443820868"/>
          <c:w val="0.3339461942257218"/>
          <c:h val="0.69828302712160983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4"/>
            <a:ext cx="5206154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2" tIns="47445" rIns="94892" bIns="474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B0752B-7362-4351-AFF3-33E8A316E83F}" type="slidenum">
              <a:rPr lang="en-GB" altLang="en-US" b="0" smtClean="0"/>
              <a:pPr/>
              <a:t>3</a:t>
            </a:fld>
            <a:endParaRPr lang="en-GB" altLang="en-US" b="0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4" tIns="47441" rIns="94884" bIns="47441" anchor="b"/>
          <a:lstStyle>
            <a:lvl1pPr defTabSz="9493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A6C505C-9AF7-4F7B-990B-60D3443DD9E4}" type="slidenum">
              <a:rPr lang="en-GB" altLang="en-US" sz="1200" b="0"/>
              <a:pPr algn="r" eaLnBrk="1" hangingPunct="1"/>
              <a:t>3</a:t>
            </a:fld>
            <a:endParaRPr lang="en-GB" altLang="en-US" sz="1200" b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B0752B-7362-4351-AFF3-33E8A316E83F}" type="slidenum">
              <a:rPr lang="en-GB" altLang="en-US" b="0" smtClean="0"/>
              <a:pPr/>
              <a:t>4</a:t>
            </a:fld>
            <a:endParaRPr lang="en-GB" altLang="en-US" b="0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4" tIns="47441" rIns="94884" bIns="47441" anchor="b"/>
          <a:lstStyle>
            <a:lvl1pPr defTabSz="9493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A6C505C-9AF7-4F7B-990B-60D3443DD9E4}" type="slidenum">
              <a:rPr lang="en-GB" altLang="en-US" sz="1200" b="0"/>
              <a:pPr algn="r" eaLnBrk="1" hangingPunct="1"/>
              <a:t>4</a:t>
            </a:fld>
            <a:endParaRPr lang="en-GB" altLang="en-US" sz="1200" b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9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10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12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18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19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20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590800" y="6375370"/>
            <a:ext cx="4573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="1" kern="1200" cap="all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lang="en-GB" sz="800" b="1" kern="1200" cap="none" baseline="30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</a:t>
            </a:r>
            <a:r>
              <a:rPr lang="en-GB" sz="800" b="1" kern="1200" cap="all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Runaway Electron Meeting (REM-2017)</a:t>
            </a:r>
          </a:p>
          <a:p>
            <a:pPr>
              <a:spcBef>
                <a:spcPct val="50000"/>
              </a:spcBef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2017, ITER Organization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312395"/>
            <a:ext cx="585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r>
              <a:rPr lang="en-GB" sz="800" dirty="0" smtClean="0">
                <a:latin typeface="+mj-lt"/>
              </a:rPr>
              <a:t>/20</a:t>
            </a:r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7292443" y="6405391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</a:t>
            </a:r>
            <a:endParaRPr lang="en-GB" sz="8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27" y="908720"/>
            <a:ext cx="9100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+mj-lt"/>
              </a:rPr>
              <a:t>Overview </a:t>
            </a:r>
            <a:r>
              <a:rPr lang="en-GB" sz="4400" b="1" dirty="0">
                <a:latin typeface="+mj-lt"/>
              </a:rPr>
              <a:t>of </a:t>
            </a:r>
            <a:endParaRPr lang="en-GB" sz="4400" b="1" dirty="0" smtClean="0">
              <a:latin typeface="+mj-lt"/>
            </a:endParaRPr>
          </a:p>
          <a:p>
            <a:r>
              <a:rPr lang="en-GB" sz="4400" b="1" dirty="0" smtClean="0">
                <a:latin typeface="+mj-lt"/>
              </a:rPr>
              <a:t>ITER Hard </a:t>
            </a:r>
            <a:r>
              <a:rPr lang="en-GB" sz="4400" b="1" dirty="0">
                <a:latin typeface="+mj-lt"/>
              </a:rPr>
              <a:t>X-Ray </a:t>
            </a:r>
            <a:r>
              <a:rPr lang="en-GB" sz="4400" b="1" dirty="0" smtClean="0">
                <a:latin typeface="+mj-lt"/>
              </a:rPr>
              <a:t>Monitor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226" y="2656748"/>
            <a:ext cx="8470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Santosh P. </a:t>
            </a:r>
            <a:r>
              <a:rPr lang="en-GB" sz="2000" dirty="0" smtClean="0">
                <a:latin typeface="+mj-lt"/>
              </a:rPr>
              <a:t>Pandya</a:t>
            </a:r>
            <a:r>
              <a:rPr lang="en-GB" sz="2000" baseline="30000" dirty="0" smtClean="0">
                <a:latin typeface="+mj-lt"/>
              </a:rPr>
              <a:t>1,</a:t>
            </a:r>
            <a:r>
              <a:rPr lang="en-GB" sz="2000" baseline="30000" dirty="0" smtClean="0"/>
              <a:t>2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>
                <a:latin typeface="+mj-lt"/>
              </a:rPr>
              <a:t>Robin Barnsley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, Richard O'Connor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, 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Govindarajan </a:t>
            </a:r>
            <a:r>
              <a:rPr lang="en-GB" sz="2000" dirty="0">
                <a:latin typeface="+mj-lt"/>
              </a:rPr>
              <a:t>Jagannathan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, Roger </a:t>
            </a:r>
            <a:r>
              <a:rPr lang="en-GB" sz="2000" dirty="0" smtClean="0">
                <a:latin typeface="+mj-lt"/>
              </a:rPr>
              <a:t>Huxford</a:t>
            </a:r>
            <a:r>
              <a:rPr lang="en-GB" sz="2000" baseline="30000" dirty="0" smtClean="0">
                <a:latin typeface="+mj-lt"/>
              </a:rPr>
              <a:t>3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and Michael Walsh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04" y="5683314"/>
            <a:ext cx="8992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err="1"/>
              <a:t>Disclaimer</a:t>
            </a:r>
            <a:r>
              <a:rPr lang="fr-FR" sz="1600" i="1" dirty="0"/>
              <a:t>: </a:t>
            </a:r>
            <a:r>
              <a:rPr lang="fr-FR" sz="1600" b="1" i="1" dirty="0"/>
              <a:t>The </a:t>
            </a:r>
            <a:r>
              <a:rPr lang="fr-FR" sz="1600" b="1" i="1" dirty="0" err="1"/>
              <a:t>views</a:t>
            </a:r>
            <a:r>
              <a:rPr lang="fr-FR" sz="1600" b="1" i="1" dirty="0"/>
              <a:t> and opinions </a:t>
            </a:r>
            <a:r>
              <a:rPr lang="fr-FR" sz="1600" b="1" i="1" dirty="0" err="1"/>
              <a:t>expressed</a:t>
            </a:r>
            <a:r>
              <a:rPr lang="fr-FR" sz="1600" b="1" i="1" dirty="0"/>
              <a:t> </a:t>
            </a:r>
            <a:r>
              <a:rPr lang="fr-FR" sz="1600" b="1" i="1" dirty="0" err="1"/>
              <a:t>herein</a:t>
            </a:r>
            <a:r>
              <a:rPr lang="fr-FR" sz="1600" b="1" i="1" dirty="0"/>
              <a:t> do not </a:t>
            </a:r>
            <a:r>
              <a:rPr lang="fr-FR" sz="1600" b="1" i="1" dirty="0" err="1"/>
              <a:t>necessarily</a:t>
            </a:r>
            <a:r>
              <a:rPr lang="fr-FR" sz="1600" b="1" i="1" dirty="0"/>
              <a:t> </a:t>
            </a:r>
            <a:r>
              <a:rPr lang="fr-FR" sz="1600" b="1" i="1" dirty="0" err="1"/>
              <a:t>reflect</a:t>
            </a:r>
            <a:r>
              <a:rPr lang="fr-FR" sz="1600" b="1" i="1" dirty="0"/>
              <a:t> </a:t>
            </a:r>
            <a:r>
              <a:rPr lang="fr-FR" sz="1600" b="1" i="1" dirty="0" err="1"/>
              <a:t>those</a:t>
            </a:r>
            <a:r>
              <a:rPr lang="fr-FR" sz="1600" b="1" i="1" dirty="0"/>
              <a:t> of the ITER </a:t>
            </a:r>
            <a:r>
              <a:rPr lang="fr-FR" sz="1600" b="1" i="1" dirty="0" err="1"/>
              <a:t>Organization</a:t>
            </a:r>
            <a:endParaRPr lang="fr-FR" sz="1600" b="1" i="1" dirty="0"/>
          </a:p>
        </p:txBody>
      </p:sp>
      <p:sp>
        <p:nvSpPr>
          <p:cNvPr id="2" name="Rectangle 1"/>
          <p:cNvSpPr/>
          <p:nvPr/>
        </p:nvSpPr>
        <p:spPr>
          <a:xfrm>
            <a:off x="73704" y="4364248"/>
            <a:ext cx="8830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baseline="30000" dirty="0">
                <a:latin typeface="+mn-lt"/>
              </a:rPr>
              <a:t>1</a:t>
            </a:r>
            <a:r>
              <a:rPr lang="en-GB" sz="1400" i="1" dirty="0">
                <a:latin typeface="+mn-lt"/>
              </a:rPr>
              <a:t>Aix-Marseille </a:t>
            </a:r>
            <a:r>
              <a:rPr lang="en-GB" sz="1400" i="1" dirty="0" err="1">
                <a:latin typeface="+mn-lt"/>
              </a:rPr>
              <a:t>Université</a:t>
            </a:r>
            <a:r>
              <a:rPr lang="en-GB" sz="1400" i="1" dirty="0">
                <a:latin typeface="+mn-lt"/>
              </a:rPr>
              <a:t>, Marseille, </a:t>
            </a:r>
            <a:r>
              <a:rPr lang="en-GB" sz="1400" i="1" dirty="0" smtClean="0">
                <a:latin typeface="+mn-lt"/>
              </a:rPr>
              <a:t>France</a:t>
            </a:r>
            <a:endParaRPr lang="en-GB" sz="1400" i="1" dirty="0">
              <a:latin typeface="+mn-lt"/>
            </a:endParaRPr>
          </a:p>
          <a:p>
            <a:r>
              <a:rPr lang="en-GB" sz="1400" i="1" baseline="30000" dirty="0">
                <a:latin typeface="+mn-lt"/>
              </a:rPr>
              <a:t>2</a:t>
            </a:r>
            <a:r>
              <a:rPr lang="en-GB" sz="1400" i="1" dirty="0">
                <a:latin typeface="+mn-lt"/>
              </a:rPr>
              <a:t>ITER Organization, Route de </a:t>
            </a:r>
            <a:r>
              <a:rPr lang="en-GB" sz="1400" i="1" dirty="0" err="1">
                <a:latin typeface="+mn-lt"/>
              </a:rPr>
              <a:t>Vinon</a:t>
            </a:r>
            <a:r>
              <a:rPr lang="en-GB" sz="1400" i="1" dirty="0">
                <a:latin typeface="+mn-lt"/>
              </a:rPr>
              <a:t>-sur-Verdon, CS 90 046, 13067, St. Paul Lez Durance </a:t>
            </a:r>
            <a:r>
              <a:rPr lang="en-GB" sz="1400" i="1" dirty="0" err="1">
                <a:latin typeface="+mn-lt"/>
              </a:rPr>
              <a:t>Cedex</a:t>
            </a:r>
            <a:r>
              <a:rPr lang="en-GB" sz="1400" i="1" dirty="0">
                <a:latin typeface="+mn-lt"/>
              </a:rPr>
              <a:t>, France</a:t>
            </a:r>
          </a:p>
          <a:p>
            <a:r>
              <a:rPr lang="en-GB" sz="1400" i="1" baseline="30000" dirty="0">
                <a:latin typeface="+mn-lt"/>
              </a:rPr>
              <a:t>3</a:t>
            </a:r>
            <a:r>
              <a:rPr lang="en-GB" sz="1400" i="1" dirty="0">
                <a:latin typeface="+mn-lt"/>
              </a:rPr>
              <a:t>RBH Optics, 26 Park Close, Burgess Hill, West Sussex, RH15 8HL,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6079" y="-9251"/>
            <a:ext cx="6703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5th Runaway Electron Meeting (REM-2017)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06" y="-4801"/>
            <a:ext cx="91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GB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Potential Scintillator-crystals for the Hard X-Ray monitor</a:t>
            </a:r>
            <a:endParaRPr lang="en-GB" altLang="en-US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99894"/>
              </p:ext>
            </p:extLst>
          </p:nvPr>
        </p:nvGraphicFramePr>
        <p:xfrm>
          <a:off x="107504" y="620688"/>
          <a:ext cx="8712968" cy="45219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09943"/>
                <a:gridCol w="1065201"/>
                <a:gridCol w="845098"/>
                <a:gridCol w="972396"/>
                <a:gridCol w="1039742"/>
                <a:gridCol w="1039742"/>
                <a:gridCol w="911622"/>
                <a:gridCol w="764612"/>
                <a:gridCol w="764612"/>
              </a:tblGrid>
              <a:tr h="1671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Properties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Scintillators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4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LaBr</a:t>
                      </a:r>
                      <a:r>
                        <a:rPr lang="en-GB" sz="1200" b="1" baseline="-25000">
                          <a:effectLst/>
                        </a:rPr>
                        <a:t>3</a:t>
                      </a:r>
                      <a:r>
                        <a:rPr lang="en-GB" sz="1200" b="1">
                          <a:effectLst/>
                        </a:rPr>
                        <a:t>(Ce)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CeBr</a:t>
                      </a:r>
                      <a:r>
                        <a:rPr lang="en-GB" sz="1200" baseline="-25000" smtClean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La-GPS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Ce:GAGG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HR-GAGG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Ce:LYSO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BGO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SrI2(Eu)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50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Light yield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(Photons/MeV)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8000"/>
                          </a:solidFill>
                          <a:effectLst/>
                        </a:rPr>
                        <a:t>63000</a:t>
                      </a:r>
                      <a:endParaRPr lang="en-GB" sz="1200" b="0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60000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</a:rPr>
                        <a:t>30000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</a:rPr>
                        <a:t>40000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56000 -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57000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40000 -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50000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34000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8000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70000 – 80000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66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Decay time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(ns)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8000"/>
                          </a:solidFill>
                          <a:effectLst/>
                        </a:rPr>
                        <a:t>16</a:t>
                      </a:r>
                      <a:endParaRPr lang="en-GB" sz="1200" b="0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19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</a:rPr>
                        <a:t>50 – 70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mtClean="0">
                          <a:solidFill>
                            <a:schemeClr val="bg2"/>
                          </a:solidFill>
                          <a:effectLst/>
                        </a:rPr>
                        <a:t>88(91%)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mtClean="0">
                          <a:solidFill>
                            <a:schemeClr val="bg2"/>
                          </a:solidFill>
                          <a:effectLst/>
                        </a:rPr>
                        <a:t>258(9%)</a:t>
                      </a:r>
                      <a:endParaRPr lang="en-GB" sz="12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138ns(71%)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649ns(29%)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300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1500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33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Density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(g/cm</a:t>
                      </a:r>
                      <a:r>
                        <a:rPr lang="en-GB" sz="1200" baseline="30000">
                          <a:effectLst/>
                        </a:rPr>
                        <a:t>3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5.08</a:t>
                      </a:r>
                      <a:endParaRPr lang="en-GB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5.10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5.3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6.63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6.3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7.1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7.13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4.6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50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Peak emission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(nm)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380</a:t>
                      </a:r>
                      <a:endParaRPr lang="en-GB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380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390-410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520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520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420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480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420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63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Energy resolution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(% @662keV)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2.9</a:t>
                      </a:r>
                      <a:endParaRPr lang="en-GB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3.8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5-6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5.2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~4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3 – 4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31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Hygroscopic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Yes</a:t>
                      </a:r>
                      <a:endParaRPr lang="en-GB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Yes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No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Yes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471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Melting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(⁰C)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C00000"/>
                          </a:solidFill>
                          <a:effectLst/>
                        </a:rPr>
                        <a:t>783</a:t>
                      </a:r>
                      <a:endParaRPr lang="en-GB" sz="12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722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1750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1850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1850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2150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  <a:tr h="471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Boiling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(⁰C)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1577</a:t>
                      </a:r>
                      <a:endParaRPr lang="en-GB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2"/>
                          </a:solidFill>
                          <a:effectLst/>
                        </a:rPr>
                        <a:t>1457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09" marR="59509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906" y="5471006"/>
            <a:ext cx="18245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La-GPS=Ce:(</a:t>
            </a:r>
            <a:r>
              <a:rPr kumimoji="0" lang="en-GB" altLang="en-US" sz="11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La,Gd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GB" altLang="en-US" sz="11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en-GB" altLang="en-US" sz="11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altLang="en-US" sz="11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GB" altLang="en-US" sz="11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en-GB" altLang="en-US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Ce:GAGG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=Ce:Gd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en-GB" altLang="en-US" sz="6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HR-GAGG=Ce:Gd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GB" altLang="en-US" sz="11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GaAl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en-GB" altLang="en-US" sz="6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BGO=Bi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GB" altLang="en-US" sz="11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GB" altLang="en-US" sz="1100" i="1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en-GB" altLang="en-US" sz="18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03648" y="764704"/>
            <a:ext cx="1080120" cy="4320480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2255994" y="5085184"/>
            <a:ext cx="467141" cy="72671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90057" y="5085184"/>
            <a:ext cx="5653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Potential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scintillator (1</a:t>
            </a:r>
            <a:r>
              <a:rPr lang="en-US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nd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option):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Operational temperature: up to 175</a:t>
            </a:r>
            <a:r>
              <a:rPr lang="en-US" sz="2000" b="1" dirty="0" smtClean="0">
                <a:latin typeface="Calibri"/>
              </a:rPr>
              <a:t>⁰</a:t>
            </a:r>
            <a:r>
              <a:rPr lang="en-US" sz="2000" b="1" dirty="0" smtClean="0">
                <a:latin typeface="Calibri" panose="020F0502020204030204" pitchFamily="34" charset="0"/>
              </a:rPr>
              <a:t>C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Experimentally tested up to 200</a:t>
            </a:r>
            <a:r>
              <a:rPr lang="en-US" sz="2000" b="1" dirty="0" smtClean="0">
                <a:latin typeface="Calibri"/>
              </a:rPr>
              <a:t>⁰</a:t>
            </a:r>
            <a:r>
              <a:rPr lang="en-US" sz="2000" b="1" dirty="0" smtClean="0">
                <a:latin typeface="Calibri" panose="020F0502020204030204" pitchFamily="34" charset="0"/>
              </a:rPr>
              <a:t>C with heating / cooling rate 2.25</a:t>
            </a:r>
            <a:r>
              <a:rPr lang="en-US" sz="2000" b="1" dirty="0">
                <a:latin typeface="Calibri"/>
              </a:rPr>
              <a:t> ⁰</a:t>
            </a:r>
            <a:r>
              <a:rPr lang="en-US" sz="2000" b="1" dirty="0" smtClean="0">
                <a:latin typeface="Calibri" panose="020F0502020204030204" pitchFamily="34" charset="0"/>
              </a:rPr>
              <a:t>C/min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275856" y="764704"/>
            <a:ext cx="1080120" cy="4320480"/>
          </a:xfrm>
          <a:prstGeom prst="rect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708175" y="5805264"/>
            <a:ext cx="781882" cy="0"/>
          </a:xfrm>
          <a:prstGeom prst="line">
            <a:avLst/>
          </a:prstGeom>
          <a:ln>
            <a:solidFill>
              <a:srgbClr val="C00000"/>
            </a:solidFill>
            <a:headEnd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4355976" y="4232346"/>
            <a:ext cx="467141" cy="72671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22319" y="4719597"/>
            <a:ext cx="151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nd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Option</a:t>
            </a:r>
            <a:endParaRPr lang="en-GB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4823117" y="4948727"/>
            <a:ext cx="781882" cy="0"/>
          </a:xfrm>
          <a:prstGeom prst="line">
            <a:avLst/>
          </a:prstGeom>
          <a:ln>
            <a:solidFill>
              <a:srgbClr val="C00000"/>
            </a:solidFill>
            <a:headEnd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338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Light outputs from Scintillator (LaBr3 and La-GPS) 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C:\Users\pandyas1\Desktop\55_EE_Hard_X_Ray_Monitor_Documents\Optical_design\Scintillator_light_yield_lin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2447" r="7022"/>
          <a:stretch/>
        </p:blipFill>
        <p:spPr bwMode="auto">
          <a:xfrm>
            <a:off x="1" y="1772816"/>
            <a:ext cx="525190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2483768" y="4437112"/>
            <a:ext cx="486036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619672" y="1988840"/>
            <a:ext cx="864096" cy="3764431"/>
          </a:xfrm>
          <a:prstGeom prst="rect">
            <a:avLst/>
          </a:prstGeom>
          <a:solidFill>
            <a:srgbClr val="C0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9804" y="4233184"/>
            <a:ext cx="1705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Operational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 regime</a:t>
            </a:r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1161220" y="4437112"/>
            <a:ext cx="458452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pic>
        <p:nvPicPr>
          <p:cNvPr id="8" name="Picture 1" descr="C:\Users\pandyas1\Desktop\55_EE_Hard_X_Ray_Monitor_Documents\Physics_Performance_Analysis\High_QE_PMTs_LaBr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3617" r="2590"/>
          <a:stretch/>
        </p:blipFill>
        <p:spPr bwMode="auto">
          <a:xfrm>
            <a:off x="5183560" y="1974444"/>
            <a:ext cx="3960440" cy="30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50869" y="3789040"/>
            <a:ext cx="7841089" cy="2291686"/>
            <a:chOff x="850869" y="3789040"/>
            <a:chExt cx="7841089" cy="2291686"/>
          </a:xfrm>
        </p:grpSpPr>
        <p:pic>
          <p:nvPicPr>
            <p:cNvPr id="9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869" y="3789040"/>
              <a:ext cx="7841089" cy="229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499992" y="4797152"/>
              <a:ext cx="187220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791796" y="4832665"/>
              <a:ext cx="1596628" cy="4617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" y="1268760"/>
            <a:ext cx="2997501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07" y="15007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Optical design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538227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GB" alt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Non-imaging collection optics having overall transmission efficiency &gt;0.5%</a:t>
            </a:r>
            <a:endParaRPr lang="en-GB" altLang="en-US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52" y="184479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Scintillator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2843808" y="1916311"/>
            <a:ext cx="840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Fiber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bundle</a:t>
            </a:r>
            <a:endParaRPr lang="en-GB" sz="1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7096" r="2580"/>
          <a:stretch/>
        </p:blipFill>
        <p:spPr bwMode="auto">
          <a:xfrm>
            <a:off x="4362924" y="1424732"/>
            <a:ext cx="4190980" cy="2460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1552421" y="2780928"/>
            <a:ext cx="211265" cy="100608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211960" y="2564905"/>
            <a:ext cx="792088" cy="130835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Oval 11"/>
          <p:cNvSpPr/>
          <p:nvPr/>
        </p:nvSpPr>
        <p:spPr bwMode="auto">
          <a:xfrm>
            <a:off x="822259" y="3789040"/>
            <a:ext cx="1373477" cy="1008112"/>
          </a:xfrm>
          <a:prstGeom prst="ellipse">
            <a:avLst/>
          </a:prstGeom>
          <a:solidFill>
            <a:srgbClr val="FFC000">
              <a:alpha val="20000"/>
            </a:srgb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29723" y="3869306"/>
            <a:ext cx="1373477" cy="1008112"/>
          </a:xfrm>
          <a:prstGeom prst="ellipse">
            <a:avLst/>
          </a:prstGeom>
          <a:solidFill>
            <a:srgbClr val="FFC000">
              <a:alpha val="20000"/>
            </a:srgb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4114" y="1484784"/>
            <a:ext cx="2608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Collection and </a:t>
            </a:r>
          </a:p>
          <a:p>
            <a:r>
              <a:rPr lang="en-GB" sz="1400" b="1" dirty="0" smtClean="0"/>
              <a:t>transmission efficiency~95%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909575" y="3040465"/>
            <a:ext cx="840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Fiber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bundle</a:t>
            </a:r>
            <a:endParaRPr lang="en-GB" sz="1400" dirty="0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2843807" y="3779128"/>
            <a:ext cx="211265" cy="50304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59132" y="296988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Connector</a:t>
            </a:r>
            <a:endParaRPr lang="en-GB" sz="1400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6580530" y="3283968"/>
            <a:ext cx="1447853" cy="111772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098439" y="4627106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Port-cell area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583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pandyas1\Desktop\55_EE_Hard_X_Ray_Monitor_Documents\Optical_design\Scintillator_PMT_detection_limit_loglog_LaBr3_05_2_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2540" r="7389" b="49980"/>
          <a:stretch/>
        </p:blipFill>
        <p:spPr bwMode="auto">
          <a:xfrm>
            <a:off x="179512" y="2037433"/>
            <a:ext cx="4643914" cy="18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338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Lowest detectable energy (in MeV) from </a:t>
            </a:r>
            <a:r>
              <a:rPr lang="en-GB" b="1" dirty="0" smtClean="0">
                <a:latin typeface="Calibri" panose="020F0502020204030204" pitchFamily="34" charset="0"/>
              </a:rPr>
              <a:t>the instrument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456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LaBr3(Ce)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1" y="3922340"/>
            <a:ext cx="3546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≥60 </a:t>
            </a:r>
            <a:r>
              <a:rPr lang="en-US" b="1" dirty="0" err="1" smtClean="0">
                <a:latin typeface="Calibri" panose="020F0502020204030204" pitchFamily="34" charset="0"/>
              </a:rPr>
              <a:t>keV</a:t>
            </a:r>
            <a:r>
              <a:rPr lang="en-US" b="1" dirty="0" smtClean="0">
                <a:latin typeface="Calibri" panose="020F0502020204030204" pitchFamily="34" charset="0"/>
              </a:rPr>
              <a:t>, Energy detection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threshold for  single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HXR-photon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522425" y="2964100"/>
            <a:ext cx="135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Noise  level</a:t>
            </a:r>
            <a:endParaRPr lang="en-GB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0" y="551999"/>
            <a:ext cx="2304256" cy="13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052604" y="1468233"/>
            <a:ext cx="2492981" cy="108013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9512" y="1160747"/>
            <a:ext cx="1746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Single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HXR-photon</a:t>
            </a:r>
            <a:endParaRPr lang="en-GB" dirty="0"/>
          </a:p>
        </p:txBody>
      </p:sp>
      <p:pic>
        <p:nvPicPr>
          <p:cNvPr id="18" name="Picture 2" descr="C:\Users\pandyas1\Desktop\55_EE_Hard_X_Ray_Monitor_Documents\Optical_design\dE_by_E_B380_opt_logx_2_l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r="6022" b="50000"/>
          <a:stretch/>
        </p:blipFill>
        <p:spPr bwMode="auto">
          <a:xfrm>
            <a:off x="3898815" y="4077072"/>
            <a:ext cx="5237003" cy="21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ee original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18099" r="12110" b="17613"/>
          <a:stretch/>
        </p:blipFill>
        <p:spPr bwMode="auto">
          <a:xfrm>
            <a:off x="2264582" y="4682767"/>
            <a:ext cx="1461155" cy="1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545585" y="5450732"/>
            <a:ext cx="844609" cy="216024"/>
          </a:xfrm>
          <a:prstGeom prst="line">
            <a:avLst/>
          </a:prstGeom>
          <a:ln>
            <a:solidFill>
              <a:srgbClr val="008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94263" y="5258378"/>
            <a:ext cx="2297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Direct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Coupling to PMT</a:t>
            </a:r>
            <a:endParaRPr lang="en-GB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5652120" y="3922340"/>
            <a:ext cx="955600" cy="1336038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86401" y="3085975"/>
            <a:ext cx="2297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Optical fiber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Coupling to PMT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9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r="29162"/>
          <a:stretch/>
        </p:blipFill>
        <p:spPr>
          <a:xfrm>
            <a:off x="4651634" y="667048"/>
            <a:ext cx="4312854" cy="21888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86038" y="6032321"/>
            <a:ext cx="2857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>
                <a:latin typeface="Calibri" panose="020F0502020204030204" pitchFamily="34" charset="0"/>
              </a:rPr>
              <a:t>Credit: </a:t>
            </a:r>
            <a:r>
              <a:rPr lang="en-US" altLang="en-US" sz="1200" b="1" dirty="0" smtClean="0">
                <a:latin typeface="Calibri" panose="020F0502020204030204" pitchFamily="34" charset="0"/>
              </a:rPr>
              <a:t>Julio for helping in FEM simulation</a:t>
            </a:r>
            <a:endParaRPr lang="en-GB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07" y="15007"/>
            <a:ext cx="91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Detector size optimization for the nuclear heating</a:t>
            </a:r>
          </a:p>
        </p:txBody>
      </p:sp>
      <p:pic>
        <p:nvPicPr>
          <p:cNvPr id="14" name="Imagen 3"/>
          <p:cNvPicPr/>
          <p:nvPr/>
        </p:nvPicPr>
        <p:blipFill rotWithShape="1">
          <a:blip r:embed="rId3"/>
          <a:srcRect l="2872" t="2790" r="653"/>
          <a:stretch/>
        </p:blipFill>
        <p:spPr bwMode="auto">
          <a:xfrm>
            <a:off x="43907" y="548680"/>
            <a:ext cx="4263202" cy="2425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9"/>
          <p:cNvPicPr/>
          <p:nvPr/>
        </p:nvPicPr>
        <p:blipFill rotWithShape="1">
          <a:blip r:embed="rId4"/>
          <a:srcRect r="12732"/>
          <a:stretch/>
        </p:blipFill>
        <p:spPr bwMode="auto">
          <a:xfrm>
            <a:off x="179512" y="3124440"/>
            <a:ext cx="2209800" cy="290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17167" y="5805264"/>
            <a:ext cx="5663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>
                <a:latin typeface="Calibri" panose="020F0502020204030204" pitchFamily="34" charset="0"/>
              </a:rPr>
              <a:t>Credit: Raquel </a:t>
            </a:r>
            <a:r>
              <a:rPr lang="en-GB" sz="1200" b="1" i="1" dirty="0" err="1">
                <a:latin typeface="Calibri" panose="020F0502020204030204" pitchFamily="34" charset="0"/>
              </a:rPr>
              <a:t>García</a:t>
            </a:r>
            <a:r>
              <a:rPr lang="en-GB" sz="1200" b="1" i="1" dirty="0">
                <a:latin typeface="Calibri" panose="020F0502020204030204" pitchFamily="34" charset="0"/>
              </a:rPr>
              <a:t>, Juan-Pablo Catalan and Luciano </a:t>
            </a:r>
            <a:r>
              <a:rPr lang="en-GB" sz="1200" b="1" i="1" dirty="0" smtClean="0">
                <a:latin typeface="Calibri" panose="020F0502020204030204" pitchFamily="34" charset="0"/>
              </a:rPr>
              <a:t>Bertalot for </a:t>
            </a:r>
            <a:r>
              <a:rPr lang="en-GB" sz="1200" b="1" i="1" dirty="0" err="1" smtClean="0">
                <a:latin typeface="Calibri" panose="020F0502020204030204" pitchFamily="34" charset="0"/>
              </a:rPr>
              <a:t>Neutronic</a:t>
            </a:r>
            <a:r>
              <a:rPr lang="en-GB" sz="1200" b="1" i="1" dirty="0" smtClean="0">
                <a:latin typeface="Calibri" panose="020F0502020204030204" pitchFamily="34" charset="0"/>
              </a:rPr>
              <a:t> analysis</a:t>
            </a:r>
            <a:endParaRPr lang="en-GB" sz="12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881281"/>
              </p:ext>
            </p:extLst>
          </p:nvPr>
        </p:nvGraphicFramePr>
        <p:xfrm>
          <a:off x="4307109" y="2995804"/>
          <a:ext cx="4836891" cy="263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9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ndyas1\Desktop\55_EE_Hard_X_Ray_Monitor_Documents\HXRM_Files_April_2014\HXR_pho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"/>
          <a:stretch/>
        </p:blipFill>
        <p:spPr bwMode="auto">
          <a:xfrm>
            <a:off x="4533758" y="1340768"/>
            <a:ext cx="4578194" cy="3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andyas1\Desktop\55_EE_Hard_X_Ray_Monitor_Documents\HXRM_Files_April_2014\Runaway_electron_distribution_function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/>
          <a:stretch/>
        </p:blipFill>
        <p:spPr bwMode="auto">
          <a:xfrm>
            <a:off x="97236" y="1340768"/>
            <a:ext cx="449671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07" y="15007"/>
            <a:ext cx="91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Model runaway distribution function an MCNP calculation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200" y="3933056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= 20 MeV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32577" y="2854508"/>
            <a:ext cx="1561376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andyas1\Desktop\55_EE_Hard_X_Ray_Monitor_Documents\HXRM_Files_April_2014\HXR_photon_flux_after_DFW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940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07" y="15007"/>
            <a:ext cx="91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Model runaway distribution function an MCNP calculation</a:t>
            </a:r>
          </a:p>
        </p:txBody>
      </p:sp>
      <p:pic>
        <p:nvPicPr>
          <p:cNvPr id="7" name="Picture 5" descr="C:\Users\pandyas1\Desktop\55_EE_Hard_X_Ray_Monitor_Documents\HXRM_Files_April_2014\HXR_photon_flux_in_scintillator_30cm_1sec_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3193" r="6446"/>
          <a:stretch/>
        </p:blipFill>
        <p:spPr bwMode="auto">
          <a:xfrm>
            <a:off x="4139952" y="2251940"/>
            <a:ext cx="4901345" cy="39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4170" y="1556792"/>
            <a:ext cx="3537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Survived  </a:t>
            </a:r>
            <a:r>
              <a:rPr lang="en-US" sz="1600" b="1" i="1" dirty="0" smtClean="0"/>
              <a:t>Flux at  DFW=30 cm</a:t>
            </a:r>
            <a:endParaRPr lang="en-GB" sz="16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40071" y="2106484"/>
            <a:ext cx="2043897" cy="131320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21"/>
          <a:stretch/>
        </p:blipFill>
        <p:spPr bwMode="auto">
          <a:xfrm>
            <a:off x="457903" y="3737742"/>
            <a:ext cx="929463" cy="21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14865" y="5176895"/>
            <a:ext cx="792088" cy="288032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31322" y="3875913"/>
            <a:ext cx="792088" cy="288032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30046" y="4124804"/>
            <a:ext cx="160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Attenuation 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through DFW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93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dyas1\Desktop\55_EE_Hard_X_Ray_Monitor_Documents\HXRM_Files_April_2014\I_RE_HXR_integrated_fl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3" y="669593"/>
            <a:ext cx="6962582" cy="52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907" y="15007"/>
            <a:ext cx="91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Possible dynamic range for the measurements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4656847" y="1880654"/>
            <a:ext cx="1209882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32040" y="4810995"/>
            <a:ext cx="206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At DFW=30 cm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82267" y="1465155"/>
            <a:ext cx="2411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Saturation limit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counting mode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67301" y="1880654"/>
            <a:ext cx="4299427" cy="3401353"/>
          </a:xfrm>
          <a:prstGeom prst="rect">
            <a:avLst/>
          </a:prstGeom>
          <a:solidFill>
            <a:srgbClr val="008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28132" y="1038712"/>
            <a:ext cx="1748123" cy="1474474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5509" y="2474042"/>
            <a:ext cx="2175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724B"/>
                </a:solidFill>
                <a:latin typeface="Calibri" panose="020F0502020204030204" pitchFamily="34" charset="0"/>
              </a:rPr>
              <a:t>PMT-in current </a:t>
            </a:r>
          </a:p>
          <a:p>
            <a:r>
              <a:rPr lang="en-US" b="1" dirty="0" smtClean="0">
                <a:solidFill>
                  <a:srgbClr val="FF724B"/>
                </a:solidFill>
                <a:latin typeface="Calibri" panose="020F0502020204030204" pitchFamily="34" charset="0"/>
              </a:rPr>
              <a:t>mode</a:t>
            </a:r>
            <a:endParaRPr lang="en-GB" dirty="0">
              <a:solidFill>
                <a:srgbClr val="FF724B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084169" y="1988840"/>
            <a:ext cx="216023" cy="60916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1316" y="3429000"/>
            <a:ext cx="1350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PMT-in Counting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mode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3717014" y="2852936"/>
            <a:ext cx="876939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75656" y="2598003"/>
            <a:ext cx="2728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Suggested 10 kA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Detection threshold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07" y="15007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Measurement specification from HXR-monitor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12954"/>
              </p:ext>
            </p:extLst>
          </p:nvPr>
        </p:nvGraphicFramePr>
        <p:xfrm>
          <a:off x="43907" y="548680"/>
          <a:ext cx="9100093" cy="528753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7410"/>
                <a:gridCol w="4050938"/>
                <a:gridCol w="4441745"/>
              </a:tblGrid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SR.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No.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System specifications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Value / compliance 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Mode of the operation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arenBoth"/>
                      </a:pPr>
                      <a:r>
                        <a:rPr lang="en-US" sz="1700">
                          <a:effectLst/>
                        </a:rPr>
                        <a:t>Counting mode</a:t>
                      </a:r>
                      <a:endParaRPr lang="en-GB" sz="1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arenBoth"/>
                      </a:pPr>
                      <a:r>
                        <a:rPr lang="en-US" sz="1700">
                          <a:effectLst/>
                        </a:rPr>
                        <a:t>Current mode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20" marR="58420" marT="9525" marB="0"/>
                </a:tc>
              </a:tr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2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HXR Energy range to be detected (E</a:t>
                      </a:r>
                      <a:r>
                        <a:rPr lang="en-GB" sz="1700" baseline="-25000">
                          <a:effectLst/>
                        </a:rPr>
                        <a:t>HXR</a:t>
                      </a:r>
                      <a:r>
                        <a:rPr lang="en-GB" sz="1700">
                          <a:effectLst/>
                        </a:rPr>
                        <a:t>)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~0.5 MeV to </a:t>
                      </a:r>
                      <a:r>
                        <a:rPr lang="en-GB" sz="1700" dirty="0" smtClean="0">
                          <a:effectLst/>
                        </a:rPr>
                        <a:t>20 </a:t>
                      </a:r>
                      <a:r>
                        <a:rPr lang="en-GB" sz="1700" dirty="0">
                          <a:effectLst/>
                        </a:rPr>
                        <a:t>MeV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209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3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HXR counts time resolution (Δt)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</a:rPr>
                        <a:t>1 </a:t>
                      </a:r>
                      <a:r>
                        <a:rPr lang="en-GB" sz="1700" dirty="0" err="1">
                          <a:effectLst/>
                        </a:rPr>
                        <a:t>ms</a:t>
                      </a:r>
                      <a:r>
                        <a:rPr lang="en-GB" sz="1700" dirty="0">
                          <a:effectLst/>
                        </a:rPr>
                        <a:t> to 10 </a:t>
                      </a:r>
                      <a:r>
                        <a:rPr lang="en-GB" sz="1700" dirty="0" err="1">
                          <a:effectLst/>
                        </a:rPr>
                        <a:t>ms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642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4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HXR Energy spectra (</a:t>
                      </a:r>
                      <a:r>
                        <a:rPr lang="en-GB" sz="1700" dirty="0" err="1">
                          <a:effectLst/>
                        </a:rPr>
                        <a:t>dN</a:t>
                      </a:r>
                      <a:r>
                        <a:rPr lang="en-GB" sz="1700" dirty="0">
                          <a:effectLst/>
                        </a:rPr>
                        <a:t>/</a:t>
                      </a:r>
                      <a:r>
                        <a:rPr lang="en-GB" sz="1700" dirty="0" err="1">
                          <a:effectLst/>
                        </a:rPr>
                        <a:t>dE</a:t>
                      </a:r>
                      <a:r>
                        <a:rPr lang="en-GB" sz="1700" dirty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Pulse Height Analysis of recorded counts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~0.5 MeV to </a:t>
                      </a:r>
                      <a:r>
                        <a:rPr lang="en-GB" sz="1700" dirty="0" smtClean="0">
                          <a:effectLst/>
                        </a:rPr>
                        <a:t>20 </a:t>
                      </a:r>
                      <a:r>
                        <a:rPr lang="en-GB" sz="1700" dirty="0">
                          <a:effectLst/>
                        </a:rPr>
                        <a:t>MeV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5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HXR Energy resolution (ΔE/E)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~40%  (Energy Range: 0.5 ≤ E</a:t>
                      </a:r>
                      <a:r>
                        <a:rPr lang="en-GB" sz="1700" baseline="-25000" dirty="0">
                          <a:effectLst/>
                        </a:rPr>
                        <a:t>HXR</a:t>
                      </a:r>
                      <a:r>
                        <a:rPr lang="en-GB" sz="1700" dirty="0">
                          <a:effectLst/>
                        </a:rPr>
                        <a:t>&lt;1 MeV)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~20% (Energy Range: 1 ≤ E</a:t>
                      </a:r>
                      <a:r>
                        <a:rPr lang="en-GB" sz="1700" baseline="-25000" dirty="0">
                          <a:effectLst/>
                        </a:rPr>
                        <a:t>HXR</a:t>
                      </a:r>
                      <a:r>
                        <a:rPr lang="en-GB" sz="1700" dirty="0" smtClean="0">
                          <a:effectLst/>
                        </a:rPr>
                        <a:t>≤20 </a:t>
                      </a:r>
                      <a:r>
                        <a:rPr lang="en-GB" sz="1700" dirty="0">
                          <a:effectLst/>
                        </a:rPr>
                        <a:t>MeV)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6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HXR Energy spectra time resolution </a:t>
                      </a:r>
                      <a:r>
                        <a:rPr lang="en-GB" sz="1700" dirty="0" err="1">
                          <a:effectLst/>
                        </a:rPr>
                        <a:t>Δt</a:t>
                      </a:r>
                      <a:r>
                        <a:rPr lang="en-GB" sz="1700" dirty="0">
                          <a:effectLst/>
                        </a:rPr>
                        <a:t> for </a:t>
                      </a:r>
                      <a:r>
                        <a:rPr lang="en-GB" sz="1700" dirty="0" err="1">
                          <a:effectLst/>
                        </a:rPr>
                        <a:t>dN</a:t>
                      </a:r>
                      <a:r>
                        <a:rPr lang="en-GB" sz="1700" dirty="0">
                          <a:effectLst/>
                        </a:rPr>
                        <a:t>/</a:t>
                      </a:r>
                      <a:r>
                        <a:rPr lang="en-GB" sz="1700" dirty="0" err="1">
                          <a:effectLst/>
                        </a:rPr>
                        <a:t>dE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≥10 </a:t>
                      </a:r>
                      <a:r>
                        <a:rPr lang="en-GB" sz="1700" dirty="0" err="1">
                          <a:effectLst/>
                        </a:rPr>
                        <a:t>ms</a:t>
                      </a:r>
                      <a:r>
                        <a:rPr lang="en-GB" sz="1700" dirty="0">
                          <a:effectLst/>
                        </a:rPr>
                        <a:t> </a:t>
                      </a:r>
                      <a:endParaRPr lang="en-GB" sz="17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</a:rPr>
                        <a:t>(</a:t>
                      </a:r>
                      <a:r>
                        <a:rPr lang="en-GB" sz="1700" dirty="0">
                          <a:effectLst/>
                        </a:rPr>
                        <a:t>depending upon counting statistics)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642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7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Maximum count rate  </a:t>
                      </a:r>
                      <a:endParaRPr lang="en-GB" sz="1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(in counting-mode configuration)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1.0e+6 CPS</a:t>
                      </a:r>
                      <a:endParaRPr lang="en-GB" sz="1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Up to 1.0e+7 CPS  (post analysis algorithm)</a:t>
                      </a:r>
                      <a:endParaRPr lang="en-GB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  <a:tr h="42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8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HXR-signal </a:t>
                      </a:r>
                      <a:endParaRPr lang="en-GB" sz="1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(in current-mode configuration)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Voltage signal showing existence of runaway electrons in plasma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平成明朝"/>
                      </a:endParaRPr>
                    </a:p>
                  </a:txBody>
                  <a:tcPr marL="58420" marR="5842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7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Summary</a:t>
            </a:r>
            <a:endParaRPr lang="en-GB" sz="2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06" y="548680"/>
            <a:ext cx="89925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Preliminary design analysis of the ITER HXR-Monitor is carried out which is a first plasma diagnostic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libri" panose="020F0502020204030204" pitchFamily="34" charset="0"/>
              </a:rPr>
              <a:t>The </a:t>
            </a:r>
            <a:r>
              <a:rPr lang="en-GB" sz="2800" b="1" dirty="0">
                <a:latin typeface="Calibri" panose="020F0502020204030204" pitchFamily="34" charset="0"/>
              </a:rPr>
              <a:t>proposed design meets the measurement requirements within the reasonable margins and has a broad dynamic range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Further detailed design and optimization work is under progress for subsequent design </a:t>
            </a:r>
            <a:r>
              <a:rPr lang="en-US" sz="2800" b="1" dirty="0" smtClean="0">
                <a:latin typeface="Calibri" panose="020F0502020204030204" pitchFamily="34" charset="0"/>
              </a:rPr>
              <a:t>phase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yas1\Desktop\MatLab_codes\Ionization_Chamber\Tangential_LOS_calculations\50MeV\LogZ_distribution_function_density_moment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" y="2924944"/>
            <a:ext cx="4351744" cy="32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Hard X-Ray Monitor for ITER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8927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Hard </a:t>
            </a:r>
            <a:r>
              <a:rPr lang="en-GB" sz="2800" dirty="0">
                <a:latin typeface="Calibri" panose="020F0502020204030204" pitchFamily="34" charset="0"/>
              </a:rPr>
              <a:t>X-Ray </a:t>
            </a:r>
            <a:r>
              <a:rPr lang="en-GB" sz="2800" dirty="0" smtClean="0">
                <a:latin typeface="Calibri" panose="020F0502020204030204" pitchFamily="34" charset="0"/>
              </a:rPr>
              <a:t>Monitor is proposed for the first plasma phase in ITER (2007)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The system will detect existence of runaway electrons during plasma discharge by detecting thin-target and thick-target </a:t>
            </a:r>
            <a:r>
              <a:rPr lang="en-GB" sz="2800" dirty="0" smtClean="0">
                <a:latin typeface="Calibri" panose="020F0502020204030204" pitchFamily="34" charset="0"/>
              </a:rPr>
              <a:t>Bremsstrahlung </a:t>
            </a:r>
            <a:r>
              <a:rPr lang="en-US" sz="2800" dirty="0" smtClean="0">
                <a:latin typeface="Calibri" panose="020F0502020204030204" pitchFamily="34" charset="0"/>
              </a:rPr>
              <a:t>emission</a:t>
            </a:r>
            <a:endParaRPr lang="en-GB" sz="280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C:\Users\pandyas1\Desktop\MatLab_codes\Bremsstrahlung\BREM_THIN_v1\Photons_brightness_5_10_20_50_100MeV_10kA_to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4"/>
          <a:stretch/>
        </p:blipFill>
        <p:spPr bwMode="auto">
          <a:xfrm>
            <a:off x="5023617" y="2924944"/>
            <a:ext cx="4084887" cy="32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23928" y="5013176"/>
            <a:ext cx="2190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Bremsstrahlung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emission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3219073"/>
            <a:ext cx="2158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</a:rPr>
              <a:t>Runaway electron </a:t>
            </a:r>
          </a:p>
          <a:p>
            <a:r>
              <a:rPr lang="en-GB" sz="2000" b="1" dirty="0" smtClean="0">
                <a:latin typeface="Calibri" panose="020F0502020204030204" pitchFamily="34" charset="0"/>
              </a:rPr>
              <a:t>distribution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942349" y="4785821"/>
            <a:ext cx="217237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92" y="2924944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Thank you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5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Users\Infrared\Desktop\HXRM_Files_April_2014\Final Distrib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2776"/>
            <a:ext cx="4508066" cy="34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4" y="4149487"/>
            <a:ext cx="4960111" cy="207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A50021"/>
                </a:solidFill>
              </a:rPr>
              <a:t>MCNP </a:t>
            </a:r>
            <a:r>
              <a:rPr lang="en-US" altLang="en-US" dirty="0" smtClean="0">
                <a:solidFill>
                  <a:srgbClr val="A50021"/>
                </a:solidFill>
              </a:rPr>
              <a:t>analysis</a:t>
            </a:r>
            <a:endParaRPr lang="en-GB" altLang="en-US" dirty="0">
              <a:solidFill>
                <a:srgbClr val="A50021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713705" y="1089025"/>
            <a:ext cx="2400300" cy="30797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RE current striking point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617539" y="3171005"/>
            <a:ext cx="1038225" cy="7381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HXRM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Detector location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cxnSp>
        <p:nvCxnSpPr>
          <p:cNvPr id="16390" name="Straight Arrow Connector 29"/>
          <p:cNvCxnSpPr>
            <a:cxnSpLocks noChangeShapeType="1"/>
          </p:cNvCxnSpPr>
          <p:nvPr/>
        </p:nvCxnSpPr>
        <p:spPr bwMode="auto">
          <a:xfrm flipH="1">
            <a:off x="1610302" y="1397002"/>
            <a:ext cx="1007237" cy="94097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Arrow Connector 29"/>
          <p:cNvCxnSpPr>
            <a:cxnSpLocks noChangeShapeType="1"/>
          </p:cNvCxnSpPr>
          <p:nvPr/>
        </p:nvCxnSpPr>
        <p:spPr bwMode="auto">
          <a:xfrm flipV="1">
            <a:off x="3655765" y="2337978"/>
            <a:ext cx="700211" cy="8330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29"/>
          <p:cNvCxnSpPr>
            <a:cxnSpLocks noChangeShapeType="1"/>
          </p:cNvCxnSpPr>
          <p:nvPr/>
        </p:nvCxnSpPr>
        <p:spPr bwMode="auto">
          <a:xfrm>
            <a:off x="3655764" y="3909192"/>
            <a:ext cx="1276276" cy="139201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" descr="C:\Users\Infrared\Desktop\HXRM_Files_April_2014\Results_for_the_beam_striking_inner_wall\Inner strike 180 deg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16" y="638125"/>
            <a:ext cx="4497638" cy="34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84168" y="935037"/>
            <a:ext cx="2400300" cy="30797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RE current striking point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9"/>
          <p:cNvCxnSpPr>
            <a:cxnSpLocks noChangeShapeType="1"/>
          </p:cNvCxnSpPr>
          <p:nvPr/>
        </p:nvCxnSpPr>
        <p:spPr bwMode="auto">
          <a:xfrm flipH="1">
            <a:off x="6660233" y="1243012"/>
            <a:ext cx="503617" cy="10304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3" descr="C:\Users\Infrared\Desktop\HXRM_Files_April_2014\if_beam_strikes_to_inner_top\Striking at t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9320" r="5122" b="25745"/>
          <a:stretch/>
        </p:blipFill>
        <p:spPr bwMode="auto">
          <a:xfrm>
            <a:off x="5620409" y="4393052"/>
            <a:ext cx="3327817" cy="15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4077145"/>
            <a:ext cx="260359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sz="1800" b="1" i="1" dirty="0" smtClean="0"/>
              <a:t>Ref.: IDM_UID_NEFNEU</a:t>
            </a:r>
            <a:endParaRPr lang="en-GB" sz="18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6492561" y="5976699"/>
            <a:ext cx="2241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 smtClean="0">
                <a:latin typeface="Calibri" panose="020F0502020204030204" pitchFamily="34" charset="0"/>
              </a:rPr>
              <a:t>Credit: </a:t>
            </a:r>
            <a:r>
              <a:rPr lang="en-US" altLang="en-US" sz="1400" b="1" dirty="0" err="1" smtClean="0">
                <a:latin typeface="Calibri" panose="020F0502020204030204" pitchFamily="34" charset="0"/>
              </a:rPr>
              <a:t>Rajnikant</a:t>
            </a:r>
            <a:r>
              <a:rPr lang="en-US" altLang="en-US" sz="14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1400" b="1" dirty="0" err="1" smtClean="0">
                <a:latin typeface="Calibri" panose="020F0502020204030204" pitchFamily="34" charset="0"/>
              </a:rPr>
              <a:t>Makwana</a:t>
            </a:r>
            <a:r>
              <a:rPr lang="en-GB" sz="1400" b="1" i="1" dirty="0" smtClean="0">
                <a:latin typeface="Calibri" panose="020F0502020204030204" pitchFamily="34" charset="0"/>
              </a:rPr>
              <a:t> </a:t>
            </a:r>
            <a:endParaRPr lang="en-GB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8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Users\Infrared\Desktop\HXRM_Files_April_2014\Final Distrib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2776"/>
            <a:ext cx="3003301" cy="22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A50021"/>
                </a:solidFill>
              </a:rPr>
              <a:t>MCNP </a:t>
            </a:r>
            <a:r>
              <a:rPr lang="en-US" altLang="en-US" dirty="0" smtClean="0">
                <a:solidFill>
                  <a:srgbClr val="A50021"/>
                </a:solidFill>
              </a:rPr>
              <a:t>analysis</a:t>
            </a:r>
            <a:endParaRPr lang="en-GB" altLang="en-US" dirty="0">
              <a:solidFill>
                <a:srgbClr val="A5002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396709"/>
              </p:ext>
            </p:extLst>
          </p:nvPr>
        </p:nvGraphicFramePr>
        <p:xfrm>
          <a:off x="2476833" y="1988840"/>
          <a:ext cx="6667167" cy="42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95936" y="3140968"/>
            <a:ext cx="2028825" cy="7381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Normalized Flux where RE beam is striking 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29"/>
          <p:cNvCxnSpPr>
            <a:cxnSpLocks noChangeShapeType="1"/>
          </p:cNvCxnSpPr>
          <p:nvPr/>
        </p:nvCxnSpPr>
        <p:spPr bwMode="auto">
          <a:xfrm flipV="1">
            <a:off x="6024761" y="2821301"/>
            <a:ext cx="492849" cy="45924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29"/>
          <p:cNvCxnSpPr>
            <a:cxnSpLocks noChangeShapeType="1"/>
          </p:cNvCxnSpPr>
          <p:nvPr/>
        </p:nvCxnSpPr>
        <p:spPr bwMode="auto">
          <a:xfrm rot="16200000" flipH="1">
            <a:off x="7679937" y="4207211"/>
            <a:ext cx="1581150" cy="6651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04248" y="2911456"/>
            <a:ext cx="2028825" cy="7381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Normalized Flux at HXRM Detector  location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29"/>
          <p:cNvCxnSpPr>
            <a:cxnSpLocks noChangeShapeType="1"/>
          </p:cNvCxnSpPr>
          <p:nvPr/>
        </p:nvCxnSpPr>
        <p:spPr bwMode="auto">
          <a:xfrm flipH="1" flipV="1">
            <a:off x="1115616" y="1762116"/>
            <a:ext cx="5356050" cy="1059186"/>
          </a:xfrm>
          <a:prstGeom prst="straightConnector1">
            <a:avLst/>
          </a:prstGeom>
          <a:noFill/>
          <a:ln w="25400" algn="ctr">
            <a:solidFill>
              <a:schemeClr val="tx1">
                <a:alpha val="2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29"/>
          <p:cNvCxnSpPr>
            <a:cxnSpLocks noChangeShapeType="1"/>
          </p:cNvCxnSpPr>
          <p:nvPr/>
        </p:nvCxnSpPr>
        <p:spPr bwMode="auto">
          <a:xfrm flipH="1" flipV="1">
            <a:off x="2771800" y="1762116"/>
            <a:ext cx="1257684" cy="3720653"/>
          </a:xfrm>
          <a:prstGeom prst="straightConnector1">
            <a:avLst/>
          </a:prstGeom>
          <a:noFill/>
          <a:ln w="25400" algn="ctr">
            <a:solidFill>
              <a:schemeClr val="tx1">
                <a:alpha val="16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102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rot="2213043">
            <a:off x="4489563" y="4249213"/>
            <a:ext cx="309984" cy="1826488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High attenuation of HXRs from FW shielding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9" y="555763"/>
            <a:ext cx="3163813" cy="547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95302" y="2780927"/>
            <a:ext cx="1288666" cy="864096"/>
          </a:xfrm>
          <a:prstGeom prst="rect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1920" y="508792"/>
            <a:ext cx="5222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HXR-monitor: Relatively a simple diagnostic in other tokamaks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Unlike other tokamaks, ITER has heavy shielding material and attenuates HXR-flux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95210" y="3275691"/>
            <a:ext cx="10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Port Plug</a:t>
            </a:r>
            <a:endParaRPr lang="en-GB" sz="1800" dirty="0"/>
          </a:p>
        </p:txBody>
      </p:sp>
      <p:pic>
        <p:nvPicPr>
          <p:cNvPr id="4102" name="Picture 6" descr="Image result for Labr3 PMT scintill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/>
          <a:stretch/>
        </p:blipFill>
        <p:spPr bwMode="auto">
          <a:xfrm>
            <a:off x="6228184" y="4798242"/>
            <a:ext cx="2809875" cy="13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original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18099" r="12110" b="17613"/>
          <a:stretch/>
        </p:blipFill>
        <p:spPr bwMode="auto">
          <a:xfrm>
            <a:off x="4453099" y="5023806"/>
            <a:ext cx="1461155" cy="1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 bwMode="auto">
          <a:xfrm rot="17982542">
            <a:off x="2939729" y="2902380"/>
            <a:ext cx="535868" cy="2818055"/>
          </a:xfrm>
          <a:prstGeom prst="downArrow">
            <a:avLst/>
          </a:prstGeom>
          <a:solidFill>
            <a:srgbClr val="FFC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21168" y="2276872"/>
            <a:ext cx="1174568" cy="1728192"/>
          </a:xfrm>
          <a:prstGeom prst="ellipse">
            <a:avLst/>
          </a:prstGeom>
          <a:solidFill>
            <a:srgbClr val="C00000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5460919" y="5162458"/>
            <a:ext cx="767265" cy="305610"/>
          </a:xfrm>
          <a:prstGeom prst="line">
            <a:avLst/>
          </a:prstGeom>
          <a:ln>
            <a:solidFill>
              <a:srgbClr val="3333FF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24328" y="5006403"/>
            <a:ext cx="14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HXR-Data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633846">
            <a:off x="5176823" y="3044858"/>
            <a:ext cx="346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latin typeface="Calibri" panose="020F0502020204030204" pitchFamily="34" charset="0"/>
              </a:rPr>
              <a:t>In case of other tokamaks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6097470">
            <a:off x="6621514" y="2547498"/>
            <a:ext cx="671465" cy="288603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High attenuation of HXRs from FW shielding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9" y="555763"/>
            <a:ext cx="3163813" cy="547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95302" y="2780927"/>
            <a:ext cx="1288666" cy="864096"/>
          </a:xfrm>
          <a:prstGeom prst="rect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981440" y="2997407"/>
            <a:ext cx="335371" cy="359585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35501" y="1873234"/>
            <a:ext cx="335371" cy="3595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318224" y="3285438"/>
            <a:ext cx="335371" cy="359585"/>
          </a:xfrm>
          <a:prstGeom prst="ellipse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1124" y="508792"/>
            <a:ext cx="522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Penetration thickness outside Vacuum Vessel (VV): ~600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Diagnostic Port Plug : ~3000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DFW:~255 mm</a:t>
            </a:r>
          </a:p>
        </p:txBody>
      </p:sp>
      <p:pic>
        <p:nvPicPr>
          <p:cNvPr id="18434" name="Picture 2" descr="C:\Users\pandyas1\Desktop\MatLab_codes\Bremsstrahlung\BREM_THIN_v1\attenuation_X_Ray_1_60_300_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2300" r="7139"/>
          <a:stretch/>
        </p:blipFill>
        <p:spPr bwMode="auto">
          <a:xfrm>
            <a:off x="4788024" y="2780927"/>
            <a:ext cx="4267078" cy="34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3335501" y="3177199"/>
            <a:ext cx="2028587" cy="10369"/>
          </a:xfrm>
          <a:prstGeom prst="line">
            <a:avLst/>
          </a:prstGeom>
          <a:ln>
            <a:solidFill>
              <a:srgbClr val="008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3670872" y="2132856"/>
            <a:ext cx="2197272" cy="1044342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653594" y="3573016"/>
            <a:ext cx="1214549" cy="450163"/>
          </a:xfrm>
          <a:prstGeom prst="line">
            <a:avLst/>
          </a:prstGeom>
          <a:ln>
            <a:solidFill>
              <a:srgbClr val="3333FF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295210" y="3275691"/>
            <a:ext cx="10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Port Plug</a:t>
            </a:r>
            <a:endParaRPr lang="en-GB" sz="1800" dirty="0"/>
          </a:p>
        </p:txBody>
      </p:sp>
      <p:sp>
        <p:nvSpPr>
          <p:cNvPr id="34" name="Rectangle 33"/>
          <p:cNvSpPr/>
          <p:nvPr/>
        </p:nvSpPr>
        <p:spPr>
          <a:xfrm>
            <a:off x="3639635" y="1832231"/>
            <a:ext cx="252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Location: outside the VV</a:t>
            </a:r>
            <a:endParaRPr lang="en-GB" sz="1800" dirty="0"/>
          </a:p>
        </p:txBody>
      </p:sp>
      <p:sp>
        <p:nvSpPr>
          <p:cNvPr id="17" name="Down Arrow 16"/>
          <p:cNvSpPr/>
          <p:nvPr/>
        </p:nvSpPr>
        <p:spPr bwMode="auto">
          <a:xfrm rot="16009585">
            <a:off x="2271245" y="2848082"/>
            <a:ext cx="535868" cy="658232"/>
          </a:xfrm>
          <a:prstGeom prst="downArrow">
            <a:avLst/>
          </a:prstGeom>
          <a:solidFill>
            <a:srgbClr val="FFC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21168" y="2276872"/>
            <a:ext cx="1174568" cy="1728192"/>
          </a:xfrm>
          <a:prstGeom prst="ellipse">
            <a:avLst/>
          </a:prstGeom>
          <a:solidFill>
            <a:srgbClr val="C00000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Location of the Hard X-Ray Monitor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46" y="1454792"/>
            <a:ext cx="4461498" cy="40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37916" y="3247819"/>
            <a:ext cx="978858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ECRH-mirror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291" y="3559574"/>
            <a:ext cx="439672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DRS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>
            <a:off x="6966963" y="3698074"/>
            <a:ext cx="263948" cy="66491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005196" y="3114902"/>
            <a:ext cx="366773" cy="182777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668823" y="4114748"/>
            <a:ext cx="405880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TL5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3192" y="5249977"/>
            <a:ext cx="405880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TL3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0600" y="3343550"/>
            <a:ext cx="402674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TL9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6936" y="1295353"/>
            <a:ext cx="405880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TL7</a:t>
            </a:r>
            <a:endParaRPr lang="en-GB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267163" y="1533227"/>
            <a:ext cx="44969" cy="287122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7495016" y="4988701"/>
            <a:ext cx="217500" cy="322252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8122043" y="3473775"/>
            <a:ext cx="525101" cy="593936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6" idx="3"/>
          </p:cNvCxnSpPr>
          <p:nvPr/>
        </p:nvCxnSpPr>
        <p:spPr bwMode="auto">
          <a:xfrm>
            <a:off x="4153274" y="3482050"/>
            <a:ext cx="461422" cy="0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47"/>
          <p:cNvSpPr/>
          <p:nvPr/>
        </p:nvSpPr>
        <p:spPr bwMode="auto">
          <a:xfrm rot="12000000">
            <a:off x="7030596" y="1775441"/>
            <a:ext cx="1260227" cy="1472313"/>
          </a:xfrm>
          <a:custGeom>
            <a:avLst/>
            <a:gdLst>
              <a:gd name="connsiteX0" fmla="*/ 0 w 1142780"/>
              <a:gd name="connsiteY0" fmla="*/ 0 h 1296144"/>
              <a:gd name="connsiteX1" fmla="*/ 1142780 w 1142780"/>
              <a:gd name="connsiteY1" fmla="*/ 0 h 1296144"/>
              <a:gd name="connsiteX2" fmla="*/ 1142780 w 1142780"/>
              <a:gd name="connsiteY2" fmla="*/ 1296144 h 1296144"/>
              <a:gd name="connsiteX3" fmla="*/ 0 w 1142780"/>
              <a:gd name="connsiteY3" fmla="*/ 1296144 h 1296144"/>
              <a:gd name="connsiteX4" fmla="*/ 0 w 1142780"/>
              <a:gd name="connsiteY4" fmla="*/ 0 h 1296144"/>
              <a:gd name="connsiteX0" fmla="*/ 486561 w 1142780"/>
              <a:gd name="connsiteY0" fmla="*/ 0 h 1438757"/>
              <a:gd name="connsiteX1" fmla="*/ 1142780 w 1142780"/>
              <a:gd name="connsiteY1" fmla="*/ 142613 h 1438757"/>
              <a:gd name="connsiteX2" fmla="*/ 1142780 w 1142780"/>
              <a:gd name="connsiteY2" fmla="*/ 1438757 h 1438757"/>
              <a:gd name="connsiteX3" fmla="*/ 0 w 1142780"/>
              <a:gd name="connsiteY3" fmla="*/ 1438757 h 1438757"/>
              <a:gd name="connsiteX4" fmla="*/ 486561 w 1142780"/>
              <a:gd name="connsiteY4" fmla="*/ 0 h 1438757"/>
              <a:gd name="connsiteX0" fmla="*/ 486561 w 1142780"/>
              <a:gd name="connsiteY0" fmla="*/ 0 h 1438757"/>
              <a:gd name="connsiteX1" fmla="*/ 857555 w 1142780"/>
              <a:gd name="connsiteY1" fmla="*/ 209725 h 1438757"/>
              <a:gd name="connsiteX2" fmla="*/ 1142780 w 1142780"/>
              <a:gd name="connsiteY2" fmla="*/ 1438757 h 1438757"/>
              <a:gd name="connsiteX3" fmla="*/ 0 w 1142780"/>
              <a:gd name="connsiteY3" fmla="*/ 1438757 h 1438757"/>
              <a:gd name="connsiteX4" fmla="*/ 486561 w 1142780"/>
              <a:gd name="connsiteY4" fmla="*/ 0 h 1438757"/>
              <a:gd name="connsiteX0" fmla="*/ 486561 w 1142780"/>
              <a:gd name="connsiteY0" fmla="*/ 0 h 1438757"/>
              <a:gd name="connsiteX1" fmla="*/ 916278 w 1142780"/>
              <a:gd name="connsiteY1" fmla="*/ 134224 h 1438757"/>
              <a:gd name="connsiteX2" fmla="*/ 1142780 w 1142780"/>
              <a:gd name="connsiteY2" fmla="*/ 1438757 h 1438757"/>
              <a:gd name="connsiteX3" fmla="*/ 0 w 1142780"/>
              <a:gd name="connsiteY3" fmla="*/ 1438757 h 1438757"/>
              <a:gd name="connsiteX4" fmla="*/ 486561 w 1142780"/>
              <a:gd name="connsiteY4" fmla="*/ 0 h 1438757"/>
              <a:gd name="connsiteX0" fmla="*/ 830510 w 1486729"/>
              <a:gd name="connsiteY0" fmla="*/ 0 h 1438757"/>
              <a:gd name="connsiteX1" fmla="*/ 1260227 w 1486729"/>
              <a:gd name="connsiteY1" fmla="*/ 134224 h 1438757"/>
              <a:gd name="connsiteX2" fmla="*/ 1486729 w 1486729"/>
              <a:gd name="connsiteY2" fmla="*/ 1438757 h 1438757"/>
              <a:gd name="connsiteX3" fmla="*/ 0 w 1486729"/>
              <a:gd name="connsiteY3" fmla="*/ 1036085 h 1438757"/>
              <a:gd name="connsiteX4" fmla="*/ 830510 w 1486729"/>
              <a:gd name="connsiteY4" fmla="*/ 0 h 1438757"/>
              <a:gd name="connsiteX0" fmla="*/ 830510 w 1260227"/>
              <a:gd name="connsiteY0" fmla="*/ 0 h 1472313"/>
              <a:gd name="connsiteX1" fmla="*/ 1260227 w 1260227"/>
              <a:gd name="connsiteY1" fmla="*/ 134224 h 1472313"/>
              <a:gd name="connsiteX2" fmla="*/ 1251838 w 1260227"/>
              <a:gd name="connsiteY2" fmla="*/ 1472313 h 1472313"/>
              <a:gd name="connsiteX3" fmla="*/ 0 w 1260227"/>
              <a:gd name="connsiteY3" fmla="*/ 1036085 h 1472313"/>
              <a:gd name="connsiteX4" fmla="*/ 830510 w 1260227"/>
              <a:gd name="connsiteY4" fmla="*/ 0 h 1472313"/>
              <a:gd name="connsiteX0" fmla="*/ 830510 w 1260227"/>
              <a:gd name="connsiteY0" fmla="*/ 0 h 1472313"/>
              <a:gd name="connsiteX1" fmla="*/ 1260227 w 1260227"/>
              <a:gd name="connsiteY1" fmla="*/ 134224 h 1472313"/>
              <a:gd name="connsiteX2" fmla="*/ 1251838 w 1260227"/>
              <a:gd name="connsiteY2" fmla="*/ 1472313 h 1472313"/>
              <a:gd name="connsiteX3" fmla="*/ 0 w 1260227"/>
              <a:gd name="connsiteY3" fmla="*/ 1036085 h 1472313"/>
              <a:gd name="connsiteX4" fmla="*/ 830510 w 1260227"/>
              <a:gd name="connsiteY4" fmla="*/ 0 h 1472313"/>
              <a:gd name="connsiteX0" fmla="*/ 830510 w 1260227"/>
              <a:gd name="connsiteY0" fmla="*/ 0 h 1472313"/>
              <a:gd name="connsiteX1" fmla="*/ 1260227 w 1260227"/>
              <a:gd name="connsiteY1" fmla="*/ 134224 h 1472313"/>
              <a:gd name="connsiteX2" fmla="*/ 1251838 w 1260227"/>
              <a:gd name="connsiteY2" fmla="*/ 1472313 h 1472313"/>
              <a:gd name="connsiteX3" fmla="*/ 0 w 1260227"/>
              <a:gd name="connsiteY3" fmla="*/ 1036085 h 1472313"/>
              <a:gd name="connsiteX4" fmla="*/ 830510 w 1260227"/>
              <a:gd name="connsiteY4" fmla="*/ 0 h 1472313"/>
              <a:gd name="connsiteX0" fmla="*/ 830510 w 1260227"/>
              <a:gd name="connsiteY0" fmla="*/ 0 h 1472313"/>
              <a:gd name="connsiteX1" fmla="*/ 1260227 w 1260227"/>
              <a:gd name="connsiteY1" fmla="*/ 134224 h 1472313"/>
              <a:gd name="connsiteX2" fmla="*/ 1251838 w 1260227"/>
              <a:gd name="connsiteY2" fmla="*/ 1472313 h 1472313"/>
              <a:gd name="connsiteX3" fmla="*/ 0 w 1260227"/>
              <a:gd name="connsiteY3" fmla="*/ 1036085 h 1472313"/>
              <a:gd name="connsiteX4" fmla="*/ 830510 w 1260227"/>
              <a:gd name="connsiteY4" fmla="*/ 0 h 1472313"/>
              <a:gd name="connsiteX0" fmla="*/ 830510 w 1260227"/>
              <a:gd name="connsiteY0" fmla="*/ 0 h 1472313"/>
              <a:gd name="connsiteX1" fmla="*/ 1260227 w 1260227"/>
              <a:gd name="connsiteY1" fmla="*/ 134224 h 1472313"/>
              <a:gd name="connsiteX2" fmla="*/ 1251838 w 1260227"/>
              <a:gd name="connsiteY2" fmla="*/ 1472313 h 1472313"/>
              <a:gd name="connsiteX3" fmla="*/ 0 w 1260227"/>
              <a:gd name="connsiteY3" fmla="*/ 1036085 h 1472313"/>
              <a:gd name="connsiteX4" fmla="*/ 830510 w 1260227"/>
              <a:gd name="connsiteY4" fmla="*/ 0 h 14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227" h="1472313">
                <a:moveTo>
                  <a:pt x="830510" y="0"/>
                </a:moveTo>
                <a:cubicBezTo>
                  <a:pt x="973749" y="95075"/>
                  <a:pt x="1024709" y="123039"/>
                  <a:pt x="1260227" y="134224"/>
                </a:cubicBezTo>
                <a:cubicBezTo>
                  <a:pt x="1257431" y="580254"/>
                  <a:pt x="1254634" y="1026283"/>
                  <a:pt x="1251838" y="1472313"/>
                </a:cubicBezTo>
                <a:cubicBezTo>
                  <a:pt x="691946" y="1461127"/>
                  <a:pt x="358556" y="1307329"/>
                  <a:pt x="0" y="1036085"/>
                </a:cubicBezTo>
                <a:lnTo>
                  <a:pt x="830510" y="0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0911" y="2036373"/>
            <a:ext cx="696153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Sector 6</a:t>
            </a:r>
            <a:endParaRPr lang="en-GB" sz="1200" b="1" dirty="0" err="1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7351000" y="3764565"/>
            <a:ext cx="648072" cy="2160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5918397" y="4067711"/>
            <a:ext cx="356323" cy="6480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09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7770503" y="1820349"/>
            <a:ext cx="228569" cy="2656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5016" y="741355"/>
            <a:ext cx="1562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90"/>
                </a:solidFill>
                <a:latin typeface="Arial" charset="0"/>
                <a:ea typeface="MS Mincho" pitchFamily="49" charset="-128"/>
                <a:cs typeface="Times New Roman" pitchFamily="18" charset="0"/>
              </a:rPr>
              <a:t>Location of </a:t>
            </a: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90"/>
                </a:solidFill>
                <a:latin typeface="Arial" charset="0"/>
                <a:ea typeface="MS Mincho" pitchFamily="49" charset="-128"/>
                <a:cs typeface="Times New Roman" pitchFamily="18" charset="0"/>
              </a:rPr>
              <a:t>HXR-monitor </a:t>
            </a: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90"/>
                </a:solidFill>
                <a:latin typeface="Arial" charset="0"/>
                <a:ea typeface="MS Mincho" pitchFamily="49" charset="-128"/>
                <a:cs typeface="Times New Roman" pitchFamily="18" charset="0"/>
              </a:rPr>
              <a:t>(EQP12)</a:t>
            </a:r>
            <a:endParaRPr lang="en-US" sz="1600" b="1" dirty="0" smtClean="0">
              <a:solidFill>
                <a:srgbClr val="0000FF"/>
              </a:solidFill>
              <a:latin typeface="Arial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11193" y="3698074"/>
            <a:ext cx="3502660" cy="244411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 bwMode="auto">
          <a:xfrm>
            <a:off x="634924" y="4235593"/>
            <a:ext cx="648072" cy="1375769"/>
          </a:xfrm>
          <a:prstGeom prst="curvedRightArrow">
            <a:avLst>
              <a:gd name="adj1" fmla="val 25000"/>
              <a:gd name="adj2" fmla="val 106143"/>
              <a:gd name="adj3" fmla="val 25000"/>
            </a:avLst>
          </a:prstGeom>
          <a:solidFill>
            <a:srgbClr val="C0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728" y="5031422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charset="0"/>
                <a:ea typeface="MS Mincho" pitchFamily="49" charset="-128"/>
                <a:cs typeface="Times New Roman" pitchFamily="18" charset="0"/>
              </a:rPr>
              <a:t>I</a:t>
            </a:r>
            <a:r>
              <a:rPr lang="en-US" b="1" baseline="-25000" dirty="0" smtClean="0">
                <a:solidFill>
                  <a:srgbClr val="C00000"/>
                </a:solidFill>
                <a:latin typeface="Arial" charset="0"/>
                <a:ea typeface="MS Mincho" pitchFamily="49" charset="-128"/>
                <a:cs typeface="Times New Roman" pitchFamily="18" charset="0"/>
              </a:rPr>
              <a:t>RE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 bwMode="auto">
          <a:xfrm rot="16041586">
            <a:off x="6478434" y="3048032"/>
            <a:ext cx="648072" cy="2407368"/>
          </a:xfrm>
          <a:prstGeom prst="curvedRightArrow">
            <a:avLst>
              <a:gd name="adj1" fmla="val 25000"/>
              <a:gd name="adj2" fmla="val 106143"/>
              <a:gd name="adj3" fmla="val 25000"/>
            </a:avLst>
          </a:prstGeom>
          <a:solidFill>
            <a:srgbClr val="C00000">
              <a:alpha val="8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4737931" y="4391747"/>
            <a:ext cx="1098636" cy="1508479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443900" y="5939988"/>
            <a:ext cx="208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RE current direction</a:t>
            </a:r>
            <a:endParaRPr lang="en-GB" sz="18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" y="518419"/>
            <a:ext cx="4113780" cy="26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94" y="2878487"/>
            <a:ext cx="284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</a:rPr>
              <a:t>Anticipated </a:t>
            </a:r>
            <a:r>
              <a:rPr lang="en-US" sz="1800" b="1" dirty="0" smtClean="0">
                <a:latin typeface="Calibri" panose="020F0502020204030204" pitchFamily="34" charset="0"/>
              </a:rPr>
              <a:t>locations</a:t>
            </a:r>
          </a:p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of runaway interaction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7929332" y="1487610"/>
            <a:ext cx="230159" cy="378356"/>
          </a:xfrm>
          <a:prstGeom prst="straightConnector1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1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High attenuation of HXRs from FW shielding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9" y="555763"/>
            <a:ext cx="3163813" cy="547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95302" y="2780927"/>
            <a:ext cx="1288666" cy="864096"/>
          </a:xfrm>
          <a:prstGeom prst="rect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981440" y="2997407"/>
            <a:ext cx="335371" cy="359585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3335500" y="1782108"/>
            <a:ext cx="1258451" cy="1215299"/>
          </a:xfrm>
          <a:prstGeom prst="line">
            <a:avLst/>
          </a:prstGeom>
          <a:ln>
            <a:solidFill>
              <a:srgbClr val="008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295210" y="3275691"/>
            <a:ext cx="10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Port Plug</a:t>
            </a:r>
            <a:endParaRPr lang="en-GB" sz="1800" dirty="0"/>
          </a:p>
        </p:txBody>
      </p:sp>
      <p:sp>
        <p:nvSpPr>
          <p:cNvPr id="34" name="Rectangle 33"/>
          <p:cNvSpPr/>
          <p:nvPr/>
        </p:nvSpPr>
        <p:spPr>
          <a:xfrm>
            <a:off x="4593952" y="1412776"/>
            <a:ext cx="4370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Potential location for HXR-monitor: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Design complications </a:t>
            </a:r>
            <a:r>
              <a:rPr lang="en-GB" sz="2000" dirty="0" smtClean="0"/>
              <a:t>: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High temperature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Vacuum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Interface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Nuclear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PMT needs to be de-coupled from the Scintillator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Introduction of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Safety important penetrations</a:t>
            </a:r>
          </a:p>
          <a:p>
            <a:endParaRPr lang="en-US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06" y="-4801"/>
            <a:ext cx="910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Hard X-Ray system layout</a:t>
            </a:r>
            <a:endParaRPr lang="en-GB" sz="2800" b="1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" y="1484784"/>
            <a:ext cx="9142540" cy="367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5877" y="4706308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Scintillator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1983456" y="1676491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Standard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window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1431106" y="4511155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Lens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assembly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2576381" y="4492819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fiber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Bundle in ISS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3626314" y="2238515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Bio-shield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dogleg</a:t>
            </a:r>
            <a:endParaRPr lang="en-GB" sz="1400" dirty="0"/>
          </a:p>
        </p:txBody>
      </p:sp>
      <p:sp>
        <p:nvSpPr>
          <p:cNvPr id="25" name="Rectangle 24"/>
          <p:cNvSpPr/>
          <p:nvPr/>
        </p:nvSpPr>
        <p:spPr>
          <a:xfrm>
            <a:off x="4674999" y="1646008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fiber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Bundle in PCSS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>
            <a:off x="6189013" y="1715295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Electrical Cables to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interface with DAQ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2399" y="2089975"/>
            <a:ext cx="1406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Optical fiber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Bundle inside </a:t>
            </a:r>
          </a:p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the DSM</a:t>
            </a:r>
            <a:endParaRPr lang="en-GB" sz="1400" dirty="0"/>
          </a:p>
        </p:txBody>
      </p:sp>
      <p:sp>
        <p:nvSpPr>
          <p:cNvPr id="28" name="Rectangle 27"/>
          <p:cNvSpPr/>
          <p:nvPr/>
        </p:nvSpPr>
        <p:spPr>
          <a:xfrm>
            <a:off x="7442738" y="4222893"/>
            <a:ext cx="929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PMT-box</a:t>
            </a:r>
            <a:endParaRPr lang="en-GB" sz="1400" dirty="0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601977" y="3757106"/>
            <a:ext cx="504057" cy="101565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179558" y="2828639"/>
            <a:ext cx="252028" cy="84053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2109470" y="2169228"/>
            <a:ext cx="220700" cy="143303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 flipV="1">
            <a:off x="3258678" y="2916230"/>
            <a:ext cx="110350" cy="157658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1920588" y="3669170"/>
            <a:ext cx="299232" cy="87622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7608409" y="3351624"/>
            <a:ext cx="0" cy="90805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938682" y="2169227"/>
            <a:ext cx="360040" cy="6272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5570530" y="2169228"/>
            <a:ext cx="360040" cy="74502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601977" y="3094437"/>
            <a:ext cx="403560" cy="165999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>
            <a:off x="1920588" y="3318153"/>
            <a:ext cx="511113" cy="606279"/>
          </a:xfrm>
          <a:prstGeom prst="ellipse">
            <a:avLst/>
          </a:prstGeom>
          <a:solidFill>
            <a:srgbClr val="FFC000">
              <a:alpha val="20000"/>
            </a:srgb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17928</TotalTime>
  <Words>937</Words>
  <Application>Microsoft Office PowerPoint</Application>
  <PresentationFormat>On-screen Show (4:3)</PresentationFormat>
  <Paragraphs>295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ITER_PPTemplate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</dc:creator>
  <cp:lastModifiedBy>Pandya Santosh EXT</cp:lastModifiedBy>
  <cp:revision>1821</cp:revision>
  <cp:lastPrinted>2014-02-21T10:25:31Z</cp:lastPrinted>
  <dcterms:created xsi:type="dcterms:W3CDTF">2008-09-02T15:06:07Z</dcterms:created>
  <dcterms:modified xsi:type="dcterms:W3CDTF">2017-06-08T09:40:34Z</dcterms:modified>
</cp:coreProperties>
</file>